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5" r:id="rId3"/>
    <p:sldId id="264" r:id="rId4"/>
    <p:sldId id="279" r:id="rId5"/>
    <p:sldId id="283" r:id="rId6"/>
    <p:sldId id="266" r:id="rId7"/>
    <p:sldId id="278" r:id="rId8"/>
    <p:sldId id="267" r:id="rId9"/>
    <p:sldId id="284" r:id="rId10"/>
    <p:sldId id="268" r:id="rId11"/>
    <p:sldId id="272" r:id="rId12"/>
    <p:sldId id="285" r:id="rId13"/>
    <p:sldId id="294" r:id="rId14"/>
    <p:sldId id="289" r:id="rId15"/>
    <p:sldId id="290" r:id="rId16"/>
    <p:sldId id="291" r:id="rId17"/>
    <p:sldId id="270" r:id="rId18"/>
    <p:sldId id="271" r:id="rId19"/>
    <p:sldId id="275" r:id="rId20"/>
    <p:sldId id="274" r:id="rId21"/>
    <p:sldId id="276" r:id="rId22"/>
    <p:sldId id="296" r:id="rId23"/>
    <p:sldId id="277" r:id="rId24"/>
    <p:sldId id="292" r:id="rId25"/>
    <p:sldId id="269" r:id="rId26"/>
  </p:sldIdLst>
  <p:sldSz cx="9144000" cy="6858000" type="screen4x3"/>
  <p:notesSz cx="6980238" cy="9144000"/>
  <p:defaultTextStyle>
    <a:defPPr>
      <a:defRPr lang="en-US"/>
    </a:defPPr>
    <a:lvl1pPr algn="l" rtl="0" fontAlgn="base">
      <a:spcBef>
        <a:spcPct val="0"/>
      </a:spcBef>
      <a:spcAft>
        <a:spcPct val="0"/>
      </a:spcAft>
      <a:defRPr kern="1200">
        <a:solidFill>
          <a:schemeClr val="bg1"/>
        </a:solidFill>
        <a:latin typeface="Verdana" pitchFamily="34" charset="0"/>
        <a:ea typeface="+mn-ea"/>
        <a:cs typeface="+mn-cs"/>
      </a:defRPr>
    </a:lvl1pPr>
    <a:lvl2pPr marL="457200" algn="l" rtl="0" fontAlgn="base">
      <a:spcBef>
        <a:spcPct val="0"/>
      </a:spcBef>
      <a:spcAft>
        <a:spcPct val="0"/>
      </a:spcAft>
      <a:defRPr kern="1200">
        <a:solidFill>
          <a:schemeClr val="bg1"/>
        </a:solidFill>
        <a:latin typeface="Verdana" pitchFamily="34" charset="0"/>
        <a:ea typeface="+mn-ea"/>
        <a:cs typeface="+mn-cs"/>
      </a:defRPr>
    </a:lvl2pPr>
    <a:lvl3pPr marL="914400" algn="l" rtl="0" fontAlgn="base">
      <a:spcBef>
        <a:spcPct val="0"/>
      </a:spcBef>
      <a:spcAft>
        <a:spcPct val="0"/>
      </a:spcAft>
      <a:defRPr kern="1200">
        <a:solidFill>
          <a:schemeClr val="bg1"/>
        </a:solidFill>
        <a:latin typeface="Verdana" pitchFamily="34" charset="0"/>
        <a:ea typeface="+mn-ea"/>
        <a:cs typeface="+mn-cs"/>
      </a:defRPr>
    </a:lvl3pPr>
    <a:lvl4pPr marL="1371600" algn="l" rtl="0" fontAlgn="base">
      <a:spcBef>
        <a:spcPct val="0"/>
      </a:spcBef>
      <a:spcAft>
        <a:spcPct val="0"/>
      </a:spcAft>
      <a:defRPr kern="1200">
        <a:solidFill>
          <a:schemeClr val="bg1"/>
        </a:solidFill>
        <a:latin typeface="Verdana" pitchFamily="34" charset="0"/>
        <a:ea typeface="+mn-ea"/>
        <a:cs typeface="+mn-cs"/>
      </a:defRPr>
    </a:lvl4pPr>
    <a:lvl5pPr marL="1828800" algn="l" rtl="0" fontAlgn="base">
      <a:spcBef>
        <a:spcPct val="0"/>
      </a:spcBef>
      <a:spcAft>
        <a:spcPct val="0"/>
      </a:spcAft>
      <a:defRPr kern="1200">
        <a:solidFill>
          <a:schemeClr val="bg1"/>
        </a:solidFill>
        <a:latin typeface="Verdana" pitchFamily="34" charset="0"/>
        <a:ea typeface="+mn-ea"/>
        <a:cs typeface="+mn-cs"/>
      </a:defRPr>
    </a:lvl5pPr>
    <a:lvl6pPr marL="2286000" algn="l" defTabSz="914400" rtl="0" eaLnBrk="1" latinLnBrk="0" hangingPunct="1">
      <a:defRPr kern="1200">
        <a:solidFill>
          <a:schemeClr val="bg1"/>
        </a:solidFill>
        <a:latin typeface="Verdana" pitchFamily="34" charset="0"/>
        <a:ea typeface="+mn-ea"/>
        <a:cs typeface="+mn-cs"/>
      </a:defRPr>
    </a:lvl6pPr>
    <a:lvl7pPr marL="2743200" algn="l" defTabSz="914400" rtl="0" eaLnBrk="1" latinLnBrk="0" hangingPunct="1">
      <a:defRPr kern="1200">
        <a:solidFill>
          <a:schemeClr val="bg1"/>
        </a:solidFill>
        <a:latin typeface="Verdana" pitchFamily="34" charset="0"/>
        <a:ea typeface="+mn-ea"/>
        <a:cs typeface="+mn-cs"/>
      </a:defRPr>
    </a:lvl7pPr>
    <a:lvl8pPr marL="3200400" algn="l" defTabSz="914400" rtl="0" eaLnBrk="1" latinLnBrk="0" hangingPunct="1">
      <a:defRPr kern="1200">
        <a:solidFill>
          <a:schemeClr val="bg1"/>
        </a:solidFill>
        <a:latin typeface="Verdana" pitchFamily="34" charset="0"/>
        <a:ea typeface="+mn-ea"/>
        <a:cs typeface="+mn-cs"/>
      </a:defRPr>
    </a:lvl8pPr>
    <a:lvl9pPr marL="3657600" algn="l" defTabSz="914400" rtl="0" eaLnBrk="1" latinLnBrk="0" hangingPunct="1">
      <a:defRPr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75" autoAdjust="0"/>
  </p:normalViewPr>
  <p:slideViewPr>
    <p:cSldViewPr>
      <p:cViewPr varScale="1">
        <p:scale>
          <a:sx n="103" d="100"/>
          <a:sy n="103" d="100"/>
        </p:scale>
        <p:origin x="-121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E0D7AD85-D9A4-4C91-A5DE-206CCCF357D5}" type="datetimeFigureOut">
              <a:rPr lang="en-US" smtClean="0"/>
              <a:pPr/>
              <a:t>11/20/2011</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373C8F8A-18FE-4AEE-850E-EACBC944F04F}" type="slidenum">
              <a:rPr lang="en-US" smtClean="0"/>
              <a:pPr/>
              <a:t>‹#›</a:t>
            </a:fld>
            <a:endParaRPr lang="en-US"/>
          </a:p>
        </p:txBody>
      </p:sp>
    </p:spTree>
    <p:extLst>
      <p:ext uri="{BB962C8B-B14F-4D97-AF65-F5344CB8AC3E}">
        <p14:creationId xmlns:p14="http://schemas.microsoft.com/office/powerpoint/2010/main" val="196896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C8F8A-18FE-4AEE-850E-EACBC944F04F}" type="slidenum">
              <a:rPr lang="en-US" smtClean="0"/>
              <a:pPr/>
              <a:t>6</a:t>
            </a:fld>
            <a:endParaRPr lang="en-US"/>
          </a:p>
        </p:txBody>
      </p:sp>
    </p:spTree>
    <p:extLst>
      <p:ext uri="{BB962C8B-B14F-4D97-AF65-F5344CB8AC3E}">
        <p14:creationId xmlns:p14="http://schemas.microsoft.com/office/powerpoint/2010/main" val="427033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baseline="0" dirty="0" smtClean="0"/>
              <a:t> of students)</a:t>
            </a:r>
            <a:endParaRPr lang="en-US" dirty="0"/>
          </a:p>
        </p:txBody>
      </p:sp>
      <p:sp>
        <p:nvSpPr>
          <p:cNvPr id="4" name="Slide Number Placeholder 3"/>
          <p:cNvSpPr>
            <a:spLocks noGrp="1"/>
          </p:cNvSpPr>
          <p:nvPr>
            <p:ph type="sldNum" sz="quarter" idx="10"/>
          </p:nvPr>
        </p:nvSpPr>
        <p:spPr/>
        <p:txBody>
          <a:bodyPr/>
          <a:lstStyle/>
          <a:p>
            <a:fld id="{373C8F8A-18FE-4AEE-850E-EACBC944F04F}" type="slidenum">
              <a:rPr lang="en-US" smtClean="0"/>
              <a:pPr/>
              <a:t>17</a:t>
            </a:fld>
            <a:endParaRPr lang="en-US"/>
          </a:p>
        </p:txBody>
      </p:sp>
    </p:spTree>
    <p:extLst>
      <p:ext uri="{BB962C8B-B14F-4D97-AF65-F5344CB8AC3E}">
        <p14:creationId xmlns:p14="http://schemas.microsoft.com/office/powerpoint/2010/main" val="189261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baseline="0" dirty="0" smtClean="0"/>
              <a:t> of students working in various occupations)</a:t>
            </a:r>
            <a:endParaRPr lang="en-US" dirty="0"/>
          </a:p>
        </p:txBody>
      </p:sp>
      <p:sp>
        <p:nvSpPr>
          <p:cNvPr id="4" name="Slide Number Placeholder 3"/>
          <p:cNvSpPr>
            <a:spLocks noGrp="1"/>
          </p:cNvSpPr>
          <p:nvPr>
            <p:ph type="sldNum" sz="quarter" idx="10"/>
          </p:nvPr>
        </p:nvSpPr>
        <p:spPr/>
        <p:txBody>
          <a:bodyPr/>
          <a:lstStyle/>
          <a:p>
            <a:fld id="{373C8F8A-18FE-4AEE-850E-EACBC944F04F}" type="slidenum">
              <a:rPr lang="en-US" smtClean="0"/>
              <a:pPr/>
              <a:t>19</a:t>
            </a:fld>
            <a:endParaRPr lang="en-US"/>
          </a:p>
        </p:txBody>
      </p:sp>
    </p:spTree>
    <p:extLst>
      <p:ext uri="{BB962C8B-B14F-4D97-AF65-F5344CB8AC3E}">
        <p14:creationId xmlns:p14="http://schemas.microsoft.com/office/powerpoint/2010/main" val="233995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baseline="0" dirty="0" smtClean="0"/>
              <a:t> of students in various occupations)</a:t>
            </a:r>
            <a:endParaRPr lang="en-US" dirty="0"/>
          </a:p>
        </p:txBody>
      </p:sp>
      <p:sp>
        <p:nvSpPr>
          <p:cNvPr id="4" name="Slide Number Placeholder 3"/>
          <p:cNvSpPr>
            <a:spLocks noGrp="1"/>
          </p:cNvSpPr>
          <p:nvPr>
            <p:ph type="sldNum" sz="quarter" idx="10"/>
          </p:nvPr>
        </p:nvSpPr>
        <p:spPr/>
        <p:txBody>
          <a:bodyPr/>
          <a:lstStyle/>
          <a:p>
            <a:fld id="{373C8F8A-18FE-4AEE-850E-EACBC944F04F}" type="slidenum">
              <a:rPr lang="en-US" smtClean="0"/>
              <a:pPr/>
              <a:t>20</a:t>
            </a:fld>
            <a:endParaRPr lang="en-US"/>
          </a:p>
        </p:txBody>
      </p:sp>
    </p:spTree>
    <p:extLst>
      <p:ext uri="{BB962C8B-B14F-4D97-AF65-F5344CB8AC3E}">
        <p14:creationId xmlns:p14="http://schemas.microsoft.com/office/powerpoint/2010/main" val="276935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of instructor)</a:t>
            </a:r>
            <a:endParaRPr lang="en-US" dirty="0"/>
          </a:p>
        </p:txBody>
      </p:sp>
      <p:sp>
        <p:nvSpPr>
          <p:cNvPr id="4" name="Slide Number Placeholder 3"/>
          <p:cNvSpPr>
            <a:spLocks noGrp="1"/>
          </p:cNvSpPr>
          <p:nvPr>
            <p:ph type="sldNum" sz="quarter" idx="10"/>
          </p:nvPr>
        </p:nvSpPr>
        <p:spPr/>
        <p:txBody>
          <a:bodyPr/>
          <a:lstStyle/>
          <a:p>
            <a:fld id="{373C8F8A-18FE-4AEE-850E-EACBC944F04F}" type="slidenum">
              <a:rPr lang="en-US" smtClean="0"/>
              <a:pPr/>
              <a:t>21</a:t>
            </a:fld>
            <a:endParaRPr lang="en-US"/>
          </a:p>
        </p:txBody>
      </p:sp>
    </p:spTree>
    <p:extLst>
      <p:ext uri="{BB962C8B-B14F-4D97-AF65-F5344CB8AC3E}">
        <p14:creationId xmlns:p14="http://schemas.microsoft.com/office/powerpoint/2010/main" val="48670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(Blank</a:t>
            </a:r>
            <a:r>
              <a:rPr lang="en-US" baseline="0" smtClean="0"/>
              <a:t> slide)</a:t>
            </a:r>
            <a:endParaRPr lang="en-US" dirty="0"/>
          </a:p>
        </p:txBody>
      </p:sp>
      <p:sp>
        <p:nvSpPr>
          <p:cNvPr id="4" name="Slide Number Placeholder 3"/>
          <p:cNvSpPr>
            <a:spLocks noGrp="1"/>
          </p:cNvSpPr>
          <p:nvPr>
            <p:ph type="sldNum" sz="quarter" idx="10"/>
          </p:nvPr>
        </p:nvSpPr>
        <p:spPr/>
        <p:txBody>
          <a:bodyPr/>
          <a:lstStyle/>
          <a:p>
            <a:fld id="{373C8F8A-18FE-4AEE-850E-EACBC944F04F}" type="slidenum">
              <a:rPr lang="en-US" smtClean="0"/>
              <a:pPr/>
              <a:t>25</a:t>
            </a:fld>
            <a:endParaRPr lang="en-US"/>
          </a:p>
        </p:txBody>
      </p:sp>
    </p:spTree>
    <p:extLst>
      <p:ext uri="{BB962C8B-B14F-4D97-AF65-F5344CB8AC3E}">
        <p14:creationId xmlns:p14="http://schemas.microsoft.com/office/powerpoint/2010/main" val="1870474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8674" name="Picture 2" descr="Rectangl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5257800"/>
            <a:ext cx="1752600" cy="141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3082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9536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8321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191026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0638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2463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434763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2202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94302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63911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DaWest@fscj.edu"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DaWest@fscj.ed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5029200"/>
            <a:ext cx="2133600" cy="1828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p:cNvGrpSpPr>
            <a:grpSpLocks noChangeAspect="1"/>
          </p:cNvGrpSpPr>
          <p:nvPr/>
        </p:nvGrpSpPr>
        <p:grpSpPr>
          <a:xfrm>
            <a:off x="890116" y="2716675"/>
            <a:ext cx="7363768" cy="1454574"/>
            <a:chOff x="983456" y="5083229"/>
            <a:chExt cx="6172200" cy="1219200"/>
          </a:xfrm>
        </p:grpSpPr>
        <p:sp>
          <p:nvSpPr>
            <p:cNvPr id="3" name="Rectangle 2"/>
            <p:cNvSpPr/>
            <p:nvPr/>
          </p:nvSpPr>
          <p:spPr bwMode="auto">
            <a:xfrm>
              <a:off x="983456" y="5083229"/>
              <a:ext cx="6172200" cy="1219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Verdana" pitchFamily="34" charset="0"/>
              </a:endParaRPr>
            </a:p>
          </p:txBody>
        </p:sp>
        <p:pic>
          <p:nvPicPr>
            <p:cNvPr id="205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044" y="5249917"/>
              <a:ext cx="5915025" cy="8858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dnt-staff-03\Project Achieve\Project Achieve Documents\Publicity and Presentations\NC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232" y="4365441"/>
            <a:ext cx="2369293" cy="211869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dnt-staff-03\Project Achieve\Project Achieve Documents\Publicity and Presentations\logo_dc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388" y="4379636"/>
            <a:ext cx="3127112" cy="21214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ctangl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36483"/>
            <a:ext cx="2823025" cy="22859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762500" y="228599"/>
            <a:ext cx="3810000" cy="2285999"/>
            <a:chOff x="3505200" y="914400"/>
            <a:chExt cx="3352800" cy="1828800"/>
          </a:xfrm>
        </p:grpSpPr>
        <p:sp>
          <p:nvSpPr>
            <p:cNvPr id="6" name="Rectangle 5"/>
            <p:cNvSpPr/>
            <p:nvPr/>
          </p:nvSpPr>
          <p:spPr bwMode="auto">
            <a:xfrm>
              <a:off x="3505200" y="914400"/>
              <a:ext cx="3352800" cy="1828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Verdana" pitchFamily="34" charset="0"/>
              </a:endParaRPr>
            </a:p>
          </p:txBody>
        </p:sp>
        <p:pic>
          <p:nvPicPr>
            <p:cNvPr id="2060" name="Picture 12" descr="\\dnt-staff-03\Project Achieve\Project Achieve Documents\Sponsorship\FDDC Horz Logo Col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1048544"/>
              <a:ext cx="3048000" cy="156051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790700" y="609600"/>
            <a:ext cx="5562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Keys to Success</a:t>
            </a:r>
          </a:p>
        </p:txBody>
      </p:sp>
      <p:sp>
        <p:nvSpPr>
          <p:cNvPr id="15364" name="Text Box 4"/>
          <p:cNvSpPr txBox="1">
            <a:spLocks noChangeArrowheads="1"/>
          </p:cNvSpPr>
          <p:nvPr/>
        </p:nvSpPr>
        <p:spPr bwMode="auto">
          <a:xfrm>
            <a:off x="2743200" y="5410200"/>
            <a:ext cx="49339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000" dirty="0"/>
              <a:t>Advanced timeline</a:t>
            </a:r>
          </a:p>
        </p:txBody>
      </p:sp>
      <p:sp>
        <p:nvSpPr>
          <p:cNvPr id="15365" name="Text Box 5"/>
          <p:cNvSpPr txBox="1">
            <a:spLocks noChangeArrowheads="1"/>
          </p:cNvSpPr>
          <p:nvPr/>
        </p:nvSpPr>
        <p:spPr bwMode="auto">
          <a:xfrm>
            <a:off x="381000" y="2389188"/>
            <a:ext cx="670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t>Improved collaboration of resources</a:t>
            </a:r>
          </a:p>
        </p:txBody>
      </p:sp>
      <p:sp>
        <p:nvSpPr>
          <p:cNvPr id="15366" name="Text Box 6"/>
          <p:cNvSpPr txBox="1">
            <a:spLocks noChangeArrowheads="1"/>
          </p:cNvSpPr>
          <p:nvPr/>
        </p:nvSpPr>
        <p:spPr bwMode="auto">
          <a:xfrm>
            <a:off x="1104900" y="3456753"/>
            <a:ext cx="624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t>Vocational Rehabilitation</a:t>
            </a:r>
          </a:p>
        </p:txBody>
      </p:sp>
      <p:sp>
        <p:nvSpPr>
          <p:cNvPr id="15367" name="Text Box 7"/>
          <p:cNvSpPr txBox="1">
            <a:spLocks noChangeArrowheads="1"/>
          </p:cNvSpPr>
          <p:nvPr/>
        </p:nvSpPr>
        <p:spPr bwMode="auto">
          <a:xfrm>
            <a:off x="2590800" y="4198565"/>
            <a:ext cx="3067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sz="2800" dirty="0"/>
              <a:t>School Districts</a:t>
            </a:r>
          </a:p>
        </p:txBody>
      </p:sp>
      <p:sp>
        <p:nvSpPr>
          <p:cNvPr id="15368" name="Text Box 8"/>
          <p:cNvSpPr txBox="1">
            <a:spLocks noChangeArrowheads="1"/>
          </p:cNvSpPr>
          <p:nvPr/>
        </p:nvSpPr>
        <p:spPr bwMode="auto">
          <a:xfrm>
            <a:off x="1104900" y="4204309"/>
            <a:ext cx="2514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FSCJ</a:t>
            </a:r>
          </a:p>
        </p:txBody>
      </p:sp>
      <p:sp>
        <p:nvSpPr>
          <p:cNvPr id="15369" name="Text Box 9"/>
          <p:cNvSpPr txBox="1">
            <a:spLocks noChangeArrowheads="1"/>
          </p:cNvSpPr>
          <p:nvPr/>
        </p:nvSpPr>
        <p:spPr bwMode="auto">
          <a:xfrm>
            <a:off x="268014" y="1502101"/>
            <a:ext cx="26275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dirty="0"/>
              <a:t>Technology</a:t>
            </a:r>
          </a:p>
        </p:txBody>
      </p:sp>
      <p:sp>
        <p:nvSpPr>
          <p:cNvPr id="15370" name="Text Box 10"/>
          <p:cNvSpPr txBox="1">
            <a:spLocks noChangeArrowheads="1"/>
          </p:cNvSpPr>
          <p:nvPr/>
        </p:nvSpPr>
        <p:spPr bwMode="auto">
          <a:xfrm>
            <a:off x="3048000" y="1502101"/>
            <a:ext cx="3276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dirty="0" smtClean="0"/>
              <a:t>Process Guides</a:t>
            </a:r>
            <a:endParaRPr lang="en-US" sz="2800" dirty="0"/>
          </a:p>
        </p:txBody>
      </p:sp>
      <p:sp>
        <p:nvSpPr>
          <p:cNvPr id="15371" name="Text Box 11"/>
          <p:cNvSpPr txBox="1">
            <a:spLocks noChangeArrowheads="1"/>
          </p:cNvSpPr>
          <p:nvPr/>
        </p:nvSpPr>
        <p:spPr bwMode="auto">
          <a:xfrm>
            <a:off x="6477000" y="1502101"/>
            <a:ext cx="2400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dirty="0"/>
              <a:t>Mentoring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500"/>
                                        <p:tgtEl>
                                          <p:spTgt spid="153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transition="in" filter="fade">
                                      <p:cBhvr>
                                        <p:cTn id="10" dur="500"/>
                                        <p:tgtEl>
                                          <p:spTgt spid="153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71"/>
                                        </p:tgtEl>
                                        <p:attrNameLst>
                                          <p:attrName>style.visibility</p:attrName>
                                        </p:attrNameLst>
                                      </p:cBhvr>
                                      <p:to>
                                        <p:strVal val="visible"/>
                                      </p:to>
                                    </p:set>
                                    <p:animEffect transition="in" filter="fade">
                                      <p:cBhvr>
                                        <p:cTn id="13" dur="500"/>
                                        <p:tgtEl>
                                          <p:spTgt spid="153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365"/>
                                        </p:tgtEl>
                                        <p:attrNameLst>
                                          <p:attrName>style.visibility</p:attrName>
                                        </p:attrNameLst>
                                      </p:cBhvr>
                                      <p:to>
                                        <p:strVal val="visible"/>
                                      </p:to>
                                    </p:set>
                                    <p:animEffect transition="in" filter="fade">
                                      <p:cBhvr>
                                        <p:cTn id="18" dur="500"/>
                                        <p:tgtEl>
                                          <p:spTgt spid="153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366"/>
                                        </p:tgtEl>
                                        <p:attrNameLst>
                                          <p:attrName>style.visibility</p:attrName>
                                        </p:attrNameLst>
                                      </p:cBhvr>
                                      <p:to>
                                        <p:strVal val="visible"/>
                                      </p:to>
                                    </p:set>
                                    <p:animEffect transition="in" filter="fade">
                                      <p:cBhvr>
                                        <p:cTn id="23" dur="500"/>
                                        <p:tgtEl>
                                          <p:spTgt spid="153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67"/>
                                        </p:tgtEl>
                                        <p:attrNameLst>
                                          <p:attrName>style.visibility</p:attrName>
                                        </p:attrNameLst>
                                      </p:cBhvr>
                                      <p:to>
                                        <p:strVal val="visible"/>
                                      </p:to>
                                    </p:set>
                                    <p:animEffect transition="in" filter="fade">
                                      <p:cBhvr>
                                        <p:cTn id="26" dur="500"/>
                                        <p:tgtEl>
                                          <p:spTgt spid="1536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68"/>
                                        </p:tgtEl>
                                        <p:attrNameLst>
                                          <p:attrName>style.visibility</p:attrName>
                                        </p:attrNameLst>
                                      </p:cBhvr>
                                      <p:to>
                                        <p:strVal val="visible"/>
                                      </p:to>
                                    </p:set>
                                    <p:animEffect transition="in" filter="fade">
                                      <p:cBhvr>
                                        <p:cTn id="29" dur="500"/>
                                        <p:tgtEl>
                                          <p:spTgt spid="1536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364"/>
                                        </p:tgtEl>
                                        <p:attrNameLst>
                                          <p:attrName>style.visibility</p:attrName>
                                        </p:attrNameLst>
                                      </p:cBhvr>
                                      <p:to>
                                        <p:strVal val="visible"/>
                                      </p:to>
                                    </p:set>
                                    <p:animEffect transition="in" filter="fade">
                                      <p:cBhvr>
                                        <p:cTn id="34"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6" grpId="0"/>
      <p:bldP spid="15367" grpId="0"/>
      <p:bldP spid="15368" grpId="0"/>
      <p:bldP spid="15369" grpId="0"/>
      <p:bldP spid="15370" grpId="0"/>
      <p:bldP spid="153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981200" y="381000"/>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Advanced Timeline</a:t>
            </a:r>
          </a:p>
        </p:txBody>
      </p:sp>
      <p:sp>
        <p:nvSpPr>
          <p:cNvPr id="19460" name="Text Box 4"/>
          <p:cNvSpPr txBox="1">
            <a:spLocks noChangeArrowheads="1"/>
          </p:cNvSpPr>
          <p:nvPr/>
        </p:nvSpPr>
        <p:spPr bwMode="auto">
          <a:xfrm>
            <a:off x="533400" y="1354025"/>
            <a:ext cx="8001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Years 1 &amp; 2: Freshman/Sophomore Years of High School</a:t>
            </a:r>
          </a:p>
          <a:p>
            <a:pPr>
              <a:spcBef>
                <a:spcPct val="50000"/>
              </a:spcBef>
            </a:pPr>
            <a:r>
              <a:rPr lang="en-US" sz="2400" dirty="0" smtClean="0"/>
              <a:t>-Present post-secondary as an option to students</a:t>
            </a:r>
          </a:p>
          <a:p>
            <a:pPr>
              <a:spcBef>
                <a:spcPct val="50000"/>
              </a:spcBef>
            </a:pPr>
            <a:r>
              <a:rPr lang="en-US" sz="2400" dirty="0" smtClean="0"/>
              <a:t>-Begin identifying potential students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981200" y="381000"/>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Advanced Timeline</a:t>
            </a:r>
          </a:p>
        </p:txBody>
      </p:sp>
      <p:sp>
        <p:nvSpPr>
          <p:cNvPr id="19460" name="Text Box 4"/>
          <p:cNvSpPr txBox="1">
            <a:spLocks noChangeArrowheads="1"/>
          </p:cNvSpPr>
          <p:nvPr/>
        </p:nvSpPr>
        <p:spPr bwMode="auto">
          <a:xfrm>
            <a:off x="533400" y="1354025"/>
            <a:ext cx="8001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Year 3: Junior Year of High School</a:t>
            </a:r>
          </a:p>
          <a:p>
            <a:pPr>
              <a:spcBef>
                <a:spcPct val="50000"/>
              </a:spcBef>
            </a:pPr>
            <a:r>
              <a:rPr lang="en-US" sz="2400" b="1" dirty="0" smtClean="0"/>
              <a:t>First Semester</a:t>
            </a:r>
          </a:p>
          <a:p>
            <a:pPr>
              <a:spcBef>
                <a:spcPct val="50000"/>
              </a:spcBef>
            </a:pPr>
            <a:r>
              <a:rPr lang="en-US" sz="2400" dirty="0" smtClean="0"/>
              <a:t>-Project Achieve Introduction Meeting @ FSCJ</a:t>
            </a:r>
          </a:p>
          <a:p>
            <a:pPr>
              <a:spcBef>
                <a:spcPct val="50000"/>
              </a:spcBef>
            </a:pPr>
            <a:r>
              <a:rPr lang="en-US" sz="2400" dirty="0" smtClean="0"/>
              <a:t>-Refer prospective students to VR</a:t>
            </a:r>
          </a:p>
          <a:p>
            <a:pPr>
              <a:spcBef>
                <a:spcPct val="50000"/>
              </a:spcBef>
            </a:pPr>
            <a:r>
              <a:rPr lang="en-US" sz="2400" dirty="0" smtClean="0"/>
              <a:t>-Begin interest inventory and aptitude assessments</a:t>
            </a:r>
          </a:p>
          <a:p>
            <a:pPr>
              <a:spcBef>
                <a:spcPct val="50000"/>
              </a:spcBef>
            </a:pPr>
            <a:r>
              <a:rPr lang="en-US" sz="2400" dirty="0" smtClean="0"/>
              <a:t>-Identify possible program options</a:t>
            </a:r>
          </a:p>
        </p:txBody>
      </p:sp>
    </p:spTree>
    <p:extLst>
      <p:ext uri="{BB962C8B-B14F-4D97-AF65-F5344CB8AC3E}">
        <p14:creationId xmlns:p14="http://schemas.microsoft.com/office/powerpoint/2010/main" val="242210309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981200" y="381000"/>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Advanced Timeline</a:t>
            </a:r>
          </a:p>
        </p:txBody>
      </p:sp>
      <p:sp>
        <p:nvSpPr>
          <p:cNvPr id="19460" name="Text Box 4"/>
          <p:cNvSpPr txBox="1">
            <a:spLocks noChangeArrowheads="1"/>
          </p:cNvSpPr>
          <p:nvPr/>
        </p:nvSpPr>
        <p:spPr bwMode="auto">
          <a:xfrm>
            <a:off x="533400" y="1340887"/>
            <a:ext cx="8001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Year 3: Junior Year of High School</a:t>
            </a:r>
          </a:p>
          <a:p>
            <a:pPr>
              <a:spcBef>
                <a:spcPct val="50000"/>
              </a:spcBef>
            </a:pPr>
            <a:r>
              <a:rPr lang="en-US" sz="2400" b="1" dirty="0" smtClean="0"/>
              <a:t>Second Semester</a:t>
            </a:r>
          </a:p>
          <a:p>
            <a:pPr>
              <a:spcBef>
                <a:spcPct val="50000"/>
              </a:spcBef>
            </a:pPr>
            <a:r>
              <a:rPr lang="en-US" sz="2400" dirty="0" smtClean="0"/>
              <a:t>-Begin background advanced work </a:t>
            </a:r>
            <a:r>
              <a:rPr lang="en-US" sz="2400" dirty="0"/>
              <a:t>in industry specific </a:t>
            </a:r>
            <a:r>
              <a:rPr lang="en-US" sz="2400" dirty="0" smtClean="0"/>
              <a:t>vocabulary and skills.</a:t>
            </a:r>
          </a:p>
          <a:p>
            <a:pPr>
              <a:spcBef>
                <a:spcPct val="50000"/>
              </a:spcBef>
            </a:pPr>
            <a:r>
              <a:rPr lang="en-US" sz="2400" dirty="0" smtClean="0"/>
              <a:t>-Emphasis on independent transportation skills and scheduling in community living </a:t>
            </a:r>
          </a:p>
          <a:p>
            <a:pPr>
              <a:spcBef>
                <a:spcPct val="50000"/>
              </a:spcBef>
            </a:pPr>
            <a:r>
              <a:rPr lang="en-US" sz="2400" dirty="0"/>
              <a:t>-Participate in Project Achieve Industry Tours </a:t>
            </a:r>
            <a:endParaRPr lang="en-US" sz="2400" dirty="0" smtClean="0"/>
          </a:p>
          <a:p>
            <a:pPr>
              <a:spcBef>
                <a:spcPct val="50000"/>
              </a:spcBef>
            </a:pPr>
            <a:r>
              <a:rPr lang="en-US" sz="2400" dirty="0" smtClean="0"/>
              <a:t>-Narrow candidates</a:t>
            </a:r>
            <a:endParaRPr lang="en-US" sz="2400" dirty="0"/>
          </a:p>
        </p:txBody>
      </p:sp>
    </p:spTree>
    <p:extLst>
      <p:ext uri="{BB962C8B-B14F-4D97-AF65-F5344CB8AC3E}">
        <p14:creationId xmlns:p14="http://schemas.microsoft.com/office/powerpoint/2010/main" val="69534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981200" y="381000"/>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Advanced Timeline</a:t>
            </a:r>
          </a:p>
        </p:txBody>
      </p:sp>
      <p:sp>
        <p:nvSpPr>
          <p:cNvPr id="19460" name="Text Box 4"/>
          <p:cNvSpPr txBox="1">
            <a:spLocks noChangeArrowheads="1"/>
          </p:cNvSpPr>
          <p:nvPr/>
        </p:nvSpPr>
        <p:spPr bwMode="auto">
          <a:xfrm>
            <a:off x="533400" y="1354025"/>
            <a:ext cx="8001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Year 4: Senior Year of High School</a:t>
            </a:r>
          </a:p>
          <a:p>
            <a:pPr>
              <a:spcBef>
                <a:spcPct val="50000"/>
              </a:spcBef>
            </a:pPr>
            <a:r>
              <a:rPr lang="en-US" sz="2400" b="1" dirty="0" smtClean="0"/>
              <a:t>First Semester</a:t>
            </a:r>
          </a:p>
          <a:p>
            <a:pPr>
              <a:spcBef>
                <a:spcPct val="50000"/>
              </a:spcBef>
            </a:pPr>
            <a:r>
              <a:rPr lang="en-US" sz="2400" dirty="0" smtClean="0"/>
              <a:t>-Intensify advanced preparatory material</a:t>
            </a:r>
          </a:p>
          <a:p>
            <a:pPr>
              <a:spcBef>
                <a:spcPct val="50000"/>
              </a:spcBef>
            </a:pPr>
            <a:r>
              <a:rPr lang="en-US" sz="2400" dirty="0" smtClean="0"/>
              <a:t>-Confirm program selection</a:t>
            </a:r>
          </a:p>
          <a:p>
            <a:pPr>
              <a:spcBef>
                <a:spcPct val="50000"/>
              </a:spcBef>
            </a:pPr>
            <a:r>
              <a:rPr lang="en-US" sz="2400" dirty="0" smtClean="0"/>
              <a:t>-Apply to Project Achieve</a:t>
            </a:r>
          </a:p>
        </p:txBody>
      </p:sp>
    </p:spTree>
    <p:extLst>
      <p:ext uri="{BB962C8B-B14F-4D97-AF65-F5344CB8AC3E}">
        <p14:creationId xmlns:p14="http://schemas.microsoft.com/office/powerpoint/2010/main" val="8039570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981200" y="381000"/>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Advanced Timeline</a:t>
            </a:r>
          </a:p>
        </p:txBody>
      </p:sp>
      <p:sp>
        <p:nvSpPr>
          <p:cNvPr id="19460" name="Text Box 4"/>
          <p:cNvSpPr txBox="1">
            <a:spLocks noChangeArrowheads="1"/>
          </p:cNvSpPr>
          <p:nvPr/>
        </p:nvSpPr>
        <p:spPr bwMode="auto">
          <a:xfrm>
            <a:off x="533400" y="1354025"/>
            <a:ext cx="8001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Year 4: Senior Year of High School</a:t>
            </a:r>
          </a:p>
          <a:p>
            <a:pPr>
              <a:spcBef>
                <a:spcPct val="50000"/>
              </a:spcBef>
            </a:pPr>
            <a:r>
              <a:rPr lang="en-US" sz="2400" b="1" dirty="0" smtClean="0"/>
              <a:t>Second Semester</a:t>
            </a:r>
          </a:p>
          <a:p>
            <a:pPr>
              <a:spcBef>
                <a:spcPct val="50000"/>
              </a:spcBef>
            </a:pPr>
            <a:r>
              <a:rPr lang="en-US" sz="2400" dirty="0" smtClean="0"/>
              <a:t>-Acceptance to Project Achieve</a:t>
            </a:r>
          </a:p>
          <a:p>
            <a:pPr>
              <a:spcBef>
                <a:spcPct val="50000"/>
              </a:spcBef>
            </a:pPr>
            <a:r>
              <a:rPr lang="en-US" sz="2400" dirty="0" smtClean="0"/>
              <a:t>-Apply to specific programs</a:t>
            </a:r>
          </a:p>
          <a:p>
            <a:pPr>
              <a:spcBef>
                <a:spcPct val="50000"/>
              </a:spcBef>
            </a:pPr>
            <a:r>
              <a:rPr lang="en-US" sz="2400" dirty="0" smtClean="0"/>
              <a:t>-Complete Dual Enrollment paperwork</a:t>
            </a:r>
          </a:p>
          <a:p>
            <a:pPr>
              <a:spcBef>
                <a:spcPct val="50000"/>
              </a:spcBef>
            </a:pPr>
            <a:r>
              <a:rPr lang="en-US" sz="2400" dirty="0" smtClean="0"/>
              <a:t>-Establish transportation plan</a:t>
            </a:r>
          </a:p>
          <a:p>
            <a:pPr>
              <a:spcBef>
                <a:spcPct val="50000"/>
              </a:spcBef>
            </a:pPr>
            <a:r>
              <a:rPr lang="en-US" sz="2400" dirty="0" smtClean="0"/>
              <a:t>-Continue advanced preparatory material through                		summer</a:t>
            </a:r>
          </a:p>
        </p:txBody>
      </p:sp>
    </p:spTree>
    <p:extLst>
      <p:ext uri="{BB962C8B-B14F-4D97-AF65-F5344CB8AC3E}">
        <p14:creationId xmlns:p14="http://schemas.microsoft.com/office/powerpoint/2010/main" val="23854038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981200" y="381000"/>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Advanced Timeline</a:t>
            </a:r>
          </a:p>
        </p:txBody>
      </p:sp>
      <p:sp>
        <p:nvSpPr>
          <p:cNvPr id="19460" name="Text Box 4"/>
          <p:cNvSpPr txBox="1">
            <a:spLocks noChangeArrowheads="1"/>
          </p:cNvSpPr>
          <p:nvPr/>
        </p:nvSpPr>
        <p:spPr bwMode="auto">
          <a:xfrm>
            <a:off x="533400" y="1354025"/>
            <a:ext cx="8001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Year 5: Start at FSCJ</a:t>
            </a:r>
          </a:p>
          <a:p>
            <a:pPr>
              <a:spcBef>
                <a:spcPct val="50000"/>
              </a:spcBef>
            </a:pPr>
            <a:endParaRPr lang="en-US" sz="2400" dirty="0"/>
          </a:p>
          <a:p>
            <a:pPr>
              <a:spcBef>
                <a:spcPct val="50000"/>
              </a:spcBef>
            </a:pPr>
            <a:r>
              <a:rPr lang="en-US" sz="2400" dirty="0" smtClean="0"/>
              <a:t>-Pre-class orientations to campus, programs, transportation, and Project Achieve resources</a:t>
            </a:r>
          </a:p>
          <a:p>
            <a:pPr>
              <a:spcBef>
                <a:spcPct val="50000"/>
              </a:spcBef>
            </a:pPr>
            <a:r>
              <a:rPr lang="en-US" sz="2400" dirty="0" smtClean="0"/>
              <a:t>-Begin classes</a:t>
            </a:r>
          </a:p>
        </p:txBody>
      </p:sp>
      <p:sp>
        <p:nvSpPr>
          <p:cNvPr id="2" name="TextBox 1"/>
          <p:cNvSpPr txBox="1"/>
          <p:nvPr/>
        </p:nvSpPr>
        <p:spPr>
          <a:xfrm>
            <a:off x="1943100" y="4776519"/>
            <a:ext cx="5257800" cy="1323439"/>
          </a:xfrm>
          <a:prstGeom prst="rect">
            <a:avLst/>
          </a:prstGeom>
          <a:noFill/>
        </p:spPr>
        <p:txBody>
          <a:bodyPr wrap="square" rtlCol="0">
            <a:spAutoFit/>
          </a:bodyPr>
          <a:lstStyle/>
          <a:p>
            <a:pPr algn="ctr"/>
            <a:r>
              <a:rPr lang="en-US" sz="4000" dirty="0" smtClean="0"/>
              <a:t>Requires collaboration!!!</a:t>
            </a:r>
            <a:endParaRPr lang="en-US" sz="4000" dirty="0"/>
          </a:p>
        </p:txBody>
      </p:sp>
    </p:spTree>
    <p:extLst>
      <p:ext uri="{BB962C8B-B14F-4D97-AF65-F5344CB8AC3E}">
        <p14:creationId xmlns:p14="http://schemas.microsoft.com/office/powerpoint/2010/main" val="2385403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2514600" y="5334000"/>
            <a:ext cx="609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5400" dirty="0" smtClean="0"/>
              <a:t>The </a:t>
            </a:r>
            <a:r>
              <a:rPr lang="en-US" sz="5400" dirty="0"/>
              <a:t>good stuff!!!</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1600200" y="484257"/>
            <a:ext cx="594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Student </a:t>
            </a:r>
            <a:r>
              <a:rPr lang="en-US" sz="4000" dirty="0" smtClean="0"/>
              <a:t>Successes</a:t>
            </a:r>
            <a:endParaRPr lang="en-US" sz="4000" dirty="0"/>
          </a:p>
        </p:txBody>
      </p:sp>
      <p:sp>
        <p:nvSpPr>
          <p:cNvPr id="18436" name="Text Box 4"/>
          <p:cNvSpPr txBox="1">
            <a:spLocks noChangeArrowheads="1"/>
          </p:cNvSpPr>
          <p:nvPr/>
        </p:nvSpPr>
        <p:spPr bwMode="auto">
          <a:xfrm>
            <a:off x="1521372" y="1311275"/>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Four-week and eight-week block classes: 12/12 passed</a:t>
            </a:r>
          </a:p>
        </p:txBody>
      </p:sp>
      <p:sp>
        <p:nvSpPr>
          <p:cNvPr id="18437" name="Text Box 5"/>
          <p:cNvSpPr txBox="1">
            <a:spLocks noChangeArrowheads="1"/>
          </p:cNvSpPr>
          <p:nvPr/>
        </p:nvSpPr>
        <p:spPr bwMode="auto">
          <a:xfrm>
            <a:off x="1521372" y="2149475"/>
            <a:ext cx="54102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Testing skills:</a:t>
            </a:r>
          </a:p>
          <a:p>
            <a:pPr>
              <a:spcBef>
                <a:spcPct val="50000"/>
              </a:spcBef>
            </a:pPr>
            <a:r>
              <a:rPr lang="en-US" dirty="0"/>
              <a:t>Jim: </a:t>
            </a:r>
          </a:p>
          <a:p>
            <a:pPr>
              <a:spcBef>
                <a:spcPct val="50000"/>
              </a:spcBef>
            </a:pPr>
            <a:r>
              <a:rPr lang="en-US" dirty="0" smtClean="0"/>
              <a:t>9/15 - First </a:t>
            </a:r>
            <a:r>
              <a:rPr lang="en-US" dirty="0"/>
              <a:t>test unassisted</a:t>
            </a:r>
            <a:r>
              <a:rPr lang="en-US" dirty="0" smtClean="0"/>
              <a:t>: 20% </a:t>
            </a:r>
            <a:endParaRPr lang="en-US" dirty="0"/>
          </a:p>
          <a:p>
            <a:pPr>
              <a:spcBef>
                <a:spcPct val="50000"/>
              </a:spcBef>
            </a:pPr>
            <a:r>
              <a:rPr lang="en-US" dirty="0" smtClean="0"/>
              <a:t>9/16 - First </a:t>
            </a:r>
            <a:r>
              <a:rPr lang="en-US" dirty="0"/>
              <a:t>test retake with a reader: </a:t>
            </a:r>
            <a:r>
              <a:rPr lang="en-US" dirty="0" smtClean="0"/>
              <a:t>80%</a:t>
            </a:r>
            <a:endParaRPr lang="en-US" dirty="0"/>
          </a:p>
          <a:p>
            <a:pPr>
              <a:spcBef>
                <a:spcPct val="50000"/>
              </a:spcBef>
            </a:pPr>
            <a:r>
              <a:rPr lang="en-US" dirty="0" smtClean="0"/>
              <a:t>10/19 - Final </a:t>
            </a:r>
            <a:r>
              <a:rPr lang="en-US" dirty="0"/>
              <a:t>without a reader: 84%</a:t>
            </a:r>
          </a:p>
        </p:txBody>
      </p:sp>
      <p:sp>
        <p:nvSpPr>
          <p:cNvPr id="2" name="TextBox 1"/>
          <p:cNvSpPr txBox="1"/>
          <p:nvPr/>
        </p:nvSpPr>
        <p:spPr>
          <a:xfrm>
            <a:off x="1587062" y="4351854"/>
            <a:ext cx="4343400" cy="369332"/>
          </a:xfrm>
          <a:prstGeom prst="rect">
            <a:avLst/>
          </a:prstGeom>
          <a:noFill/>
        </p:spPr>
        <p:txBody>
          <a:bodyPr wrap="square" rtlCol="0">
            <a:spAutoFit/>
          </a:bodyPr>
          <a:lstStyle/>
          <a:p>
            <a:r>
              <a:rPr lang="en-US" dirty="0" smtClean="0"/>
              <a:t>Reading!! </a:t>
            </a:r>
            <a:endParaRPr lang="en-US" dirty="0"/>
          </a:p>
        </p:txBody>
      </p:sp>
      <p:sp>
        <p:nvSpPr>
          <p:cNvPr id="3" name="Rectangle 2"/>
          <p:cNvSpPr/>
          <p:nvPr/>
        </p:nvSpPr>
        <p:spPr>
          <a:xfrm>
            <a:off x="2209800" y="4876800"/>
            <a:ext cx="6553200" cy="1323439"/>
          </a:xfrm>
          <a:prstGeom prst="rect">
            <a:avLst/>
          </a:prstGeom>
        </p:spPr>
        <p:txBody>
          <a:bodyPr wrap="square">
            <a:spAutoFit/>
          </a:bodyPr>
          <a:lstStyle/>
          <a:p>
            <a:pPr algn="ctr"/>
            <a:r>
              <a:rPr lang="en-US" sz="4000" dirty="0"/>
              <a:t>Internship toward employment!!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fade">
                                      <p:cBhvr>
                                        <p:cTn id="12" dur="500"/>
                                        <p:tgtEl>
                                          <p:spTgt spid="184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57200" y="304800"/>
            <a:ext cx="8382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dirty="0"/>
              <a:t>Project Achieve Presentation</a:t>
            </a:r>
          </a:p>
          <a:p>
            <a:pPr>
              <a:spcBef>
                <a:spcPct val="50000"/>
              </a:spcBef>
            </a:pPr>
            <a:r>
              <a:rPr lang="en-US" sz="2400" dirty="0" smtClean="0"/>
              <a:t>Project 10 Northeast Region Fall Institute</a:t>
            </a:r>
          </a:p>
          <a:p>
            <a:pPr>
              <a:spcBef>
                <a:spcPct val="50000"/>
              </a:spcBef>
            </a:pPr>
            <a:r>
              <a:rPr lang="en-US" sz="2400" dirty="0" smtClean="0"/>
              <a:t>November 15</a:t>
            </a:r>
            <a:r>
              <a:rPr lang="en-US" sz="2400" baseline="30000" dirty="0" smtClean="0"/>
              <a:t>th</a:t>
            </a:r>
            <a:r>
              <a:rPr lang="en-US" sz="2400" dirty="0" smtClean="0"/>
              <a:t>, 2011</a:t>
            </a:r>
          </a:p>
          <a:p>
            <a:pPr>
              <a:spcBef>
                <a:spcPct val="50000"/>
              </a:spcBef>
            </a:pPr>
            <a:r>
              <a:rPr lang="en-US" sz="2400" dirty="0" smtClean="0"/>
              <a:t>Santa Fe College</a:t>
            </a:r>
          </a:p>
          <a:p>
            <a:pPr>
              <a:spcBef>
                <a:spcPct val="50000"/>
              </a:spcBef>
            </a:pPr>
            <a:r>
              <a:rPr lang="en-US" sz="2400" dirty="0" smtClean="0"/>
              <a:t>Gainesville FL</a:t>
            </a:r>
          </a:p>
          <a:p>
            <a:pPr>
              <a:spcBef>
                <a:spcPct val="50000"/>
              </a:spcBef>
            </a:pPr>
            <a:r>
              <a:rPr lang="en-US" sz="2400" dirty="0" smtClean="0"/>
              <a:t>Presenter: Daniel </a:t>
            </a:r>
            <a:r>
              <a:rPr lang="en-US" sz="2400" dirty="0"/>
              <a:t>West</a:t>
            </a:r>
          </a:p>
          <a:p>
            <a:pPr>
              <a:spcBef>
                <a:spcPct val="50000"/>
              </a:spcBef>
            </a:pPr>
            <a:r>
              <a:rPr lang="en-US" sz="2400" dirty="0"/>
              <a:t>Project Achieve Coordinator</a:t>
            </a:r>
          </a:p>
          <a:p>
            <a:pPr>
              <a:spcBef>
                <a:spcPct val="50000"/>
              </a:spcBef>
            </a:pPr>
            <a:r>
              <a:rPr lang="en-US" sz="2400" dirty="0"/>
              <a:t>Florida State College at Jacksonville</a:t>
            </a:r>
          </a:p>
        </p:txBody>
      </p:sp>
      <p:sp>
        <p:nvSpPr>
          <p:cNvPr id="3" name="Rectangle 2"/>
          <p:cNvSpPr/>
          <p:nvPr/>
        </p:nvSpPr>
        <p:spPr>
          <a:xfrm>
            <a:off x="2514600" y="5029200"/>
            <a:ext cx="4572000" cy="1477328"/>
          </a:xfrm>
          <a:prstGeom prst="rect">
            <a:avLst/>
          </a:prstGeom>
        </p:spPr>
        <p:txBody>
          <a:bodyPr>
            <a:spAutoFit/>
          </a:bodyPr>
          <a:lstStyle/>
          <a:p>
            <a:r>
              <a:rPr lang="en-US" dirty="0"/>
              <a:t>101 West State </a:t>
            </a:r>
            <a:r>
              <a:rPr lang="en-US" dirty="0" smtClean="0"/>
              <a:t>Street</a:t>
            </a:r>
          </a:p>
          <a:p>
            <a:r>
              <a:rPr lang="en-US" dirty="0" smtClean="0"/>
              <a:t>Room </a:t>
            </a:r>
            <a:r>
              <a:rPr lang="en-US" dirty="0"/>
              <a:t>A 1021P</a:t>
            </a:r>
          </a:p>
          <a:p>
            <a:r>
              <a:rPr lang="en-US" dirty="0"/>
              <a:t>Jacksonville, Florida 32202</a:t>
            </a:r>
          </a:p>
          <a:p>
            <a:r>
              <a:rPr lang="en-US" dirty="0"/>
              <a:t>Phone: 904-633-8456</a:t>
            </a:r>
          </a:p>
          <a:p>
            <a:r>
              <a:rPr lang="en-US" dirty="0"/>
              <a:t>Email: </a:t>
            </a:r>
            <a:r>
              <a:rPr lang="en-US" u="sng" dirty="0">
                <a:hlinkClick r:id="rId3"/>
              </a:rPr>
              <a:t>DaWest@fscj.edu</a:t>
            </a:r>
            <a:endParaRPr lang="en-US" dirty="0"/>
          </a:p>
        </p:txBody>
      </p:sp>
    </p:spTree>
    <p:extLst>
      <p:ext uri="{BB962C8B-B14F-4D97-AF65-F5344CB8AC3E}">
        <p14:creationId xmlns:p14="http://schemas.microsoft.com/office/powerpoint/2010/main" val="1027968256"/>
      </p:ext>
    </p:extLst>
  </p:cSld>
  <p:clrMapOvr>
    <a:masterClrMapping/>
  </p:clrMapOvr>
  <p:transition>
    <p:fade/>
    <p:sndAc>
      <p:stSnd>
        <p:snd r:embed="rId2" name="applaus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038600" y="609600"/>
            <a:ext cx="4546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000" dirty="0" smtClean="0"/>
              <a:t>Soft </a:t>
            </a:r>
            <a:r>
              <a:rPr lang="en-US" sz="4000" dirty="0"/>
              <a:t>Skills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0" y="2096814"/>
            <a:ext cx="762000" cy="369332"/>
          </a:xfrm>
          <a:prstGeom prst="rect">
            <a:avLst/>
          </a:prstGeom>
          <a:noFill/>
        </p:spPr>
        <p:txBody>
          <a:bodyPr wrap="square" rtlCol="0">
            <a:spAutoFit/>
          </a:bodyPr>
          <a:lstStyle/>
          <a:p>
            <a:r>
              <a:rPr lang="en-US" dirty="0" smtClean="0"/>
              <a:t>***</a:t>
            </a:r>
            <a:endParaRPr lang="en-US" dirty="0"/>
          </a:p>
        </p:txBody>
      </p:sp>
      <p:sp>
        <p:nvSpPr>
          <p:cNvPr id="5" name="Text Box 2"/>
          <p:cNvSpPr txBox="1">
            <a:spLocks noChangeArrowheads="1"/>
          </p:cNvSpPr>
          <p:nvPr/>
        </p:nvSpPr>
        <p:spPr bwMode="auto">
          <a:xfrm>
            <a:off x="1714500" y="255657"/>
            <a:ext cx="5715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smtClean="0"/>
              <a:t>Instructor Support</a:t>
            </a:r>
            <a:endParaRPr lang="en-US" sz="4000" dirty="0"/>
          </a:p>
        </p:txBody>
      </p:sp>
      <p:sp>
        <p:nvSpPr>
          <p:cNvPr id="4" name="TextBox 3"/>
          <p:cNvSpPr txBox="1"/>
          <p:nvPr/>
        </p:nvSpPr>
        <p:spPr>
          <a:xfrm>
            <a:off x="3232532" y="5487769"/>
            <a:ext cx="4812536" cy="646331"/>
          </a:xfrm>
          <a:prstGeom prst="rect">
            <a:avLst/>
          </a:prstGeom>
          <a:noFill/>
        </p:spPr>
        <p:txBody>
          <a:bodyPr wrap="none" rtlCol="0">
            <a:spAutoFit/>
          </a:bodyPr>
          <a:lstStyle/>
          <a:p>
            <a:pPr algn="ctr"/>
            <a:r>
              <a:rPr lang="en-US" dirty="0" smtClean="0"/>
              <a:t>Darrell High – Distribution and Logistics</a:t>
            </a:r>
          </a:p>
          <a:p>
            <a:pPr algn="ctr"/>
            <a:r>
              <a:rPr lang="en-US" dirty="0" smtClean="0"/>
              <a:t>Program Advisor and Instructor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14500" y="255657"/>
            <a:ext cx="5715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smtClean="0"/>
              <a:t>Instructor Support</a:t>
            </a:r>
            <a:endParaRPr lang="en-US" sz="4000" dirty="0"/>
          </a:p>
        </p:txBody>
      </p:sp>
      <p:sp>
        <p:nvSpPr>
          <p:cNvPr id="4" name="TextBox 3"/>
          <p:cNvSpPr txBox="1"/>
          <p:nvPr/>
        </p:nvSpPr>
        <p:spPr>
          <a:xfrm>
            <a:off x="2743200" y="4974075"/>
            <a:ext cx="5301868" cy="707886"/>
          </a:xfrm>
          <a:prstGeom prst="rect">
            <a:avLst/>
          </a:prstGeom>
          <a:noFill/>
        </p:spPr>
        <p:txBody>
          <a:bodyPr wrap="square" rtlCol="0">
            <a:spAutoFit/>
          </a:bodyPr>
          <a:lstStyle/>
          <a:p>
            <a:pPr algn="ctr"/>
            <a:r>
              <a:rPr lang="en-US" sz="2000" dirty="0" smtClean="0"/>
              <a:t>Darrell High – Distribution and Logistics</a:t>
            </a:r>
          </a:p>
          <a:p>
            <a:pPr algn="ctr"/>
            <a:r>
              <a:rPr lang="en-US" sz="2000" dirty="0" smtClean="0"/>
              <a:t>Program Advisor and Instructor</a:t>
            </a:r>
            <a:endParaRPr lang="en-US" sz="2000" dirty="0"/>
          </a:p>
        </p:txBody>
      </p:sp>
      <p:sp>
        <p:nvSpPr>
          <p:cNvPr id="2" name="TextBox 1"/>
          <p:cNvSpPr txBox="1"/>
          <p:nvPr/>
        </p:nvSpPr>
        <p:spPr>
          <a:xfrm>
            <a:off x="914400" y="1219200"/>
            <a:ext cx="7391400" cy="3754874"/>
          </a:xfrm>
          <a:prstGeom prst="rect">
            <a:avLst/>
          </a:prstGeom>
          <a:noFill/>
        </p:spPr>
        <p:txBody>
          <a:bodyPr wrap="square" rtlCol="0">
            <a:spAutoFit/>
          </a:bodyPr>
          <a:lstStyle/>
          <a:p>
            <a:r>
              <a:rPr lang="en-US" sz="2200" dirty="0"/>
              <a:t>I am pleasantly surprised. I have two students in our program who didn’t pass the TABE test, had low TABE scores. They are Dual Enrollment students. They are doing very well in the class. Both wound up with a ‘B’ in our last class for Inventory Management. Both students are motivated Mr. </a:t>
            </a:r>
            <a:r>
              <a:rPr lang="en-US" sz="2200" dirty="0" smtClean="0"/>
              <a:t>P. and </a:t>
            </a:r>
            <a:r>
              <a:rPr lang="en-US" sz="2200" dirty="0"/>
              <a:t>Mr. </a:t>
            </a:r>
            <a:r>
              <a:rPr lang="en-US" sz="2200" dirty="0" smtClean="0"/>
              <a:t>K. They </a:t>
            </a:r>
            <a:r>
              <a:rPr lang="en-US" sz="2200" dirty="0"/>
              <a:t>both show up early, they leave late, they ask for extra credit, they both are very eager and both are doing a very good job.</a:t>
            </a:r>
          </a:p>
          <a:p>
            <a:endParaRPr lang="en-US" dirty="0"/>
          </a:p>
        </p:txBody>
      </p:sp>
    </p:spTree>
    <p:extLst>
      <p:ext uri="{BB962C8B-B14F-4D97-AF65-F5344CB8AC3E}">
        <p14:creationId xmlns:p14="http://schemas.microsoft.com/office/powerpoint/2010/main" val="986091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1143000"/>
            <a:ext cx="8153400" cy="1938992"/>
          </a:xfrm>
          <a:prstGeom prst="rect">
            <a:avLst/>
          </a:prstGeom>
          <a:noFill/>
        </p:spPr>
        <p:txBody>
          <a:bodyPr wrap="square" rtlCol="0">
            <a:spAutoFit/>
          </a:bodyPr>
          <a:lstStyle/>
          <a:p>
            <a:pPr algn="ctr"/>
            <a:r>
              <a:rPr lang="en-US" sz="4000" dirty="0" smtClean="0"/>
              <a:t>Are students moving toward the goal of sustainable, independent employment? </a:t>
            </a:r>
            <a:endParaRPr lang="en-US" sz="4000" dirty="0"/>
          </a:p>
        </p:txBody>
      </p:sp>
      <p:sp>
        <p:nvSpPr>
          <p:cNvPr id="3" name="Rectangle 2"/>
          <p:cNvSpPr/>
          <p:nvPr/>
        </p:nvSpPr>
        <p:spPr>
          <a:xfrm>
            <a:off x="4038600" y="4272400"/>
            <a:ext cx="1973617" cy="1015663"/>
          </a:xfrm>
          <a:prstGeom prst="rect">
            <a:avLst/>
          </a:prstGeom>
        </p:spPr>
        <p:txBody>
          <a:bodyPr wrap="none">
            <a:spAutoFit/>
          </a:bodyPr>
          <a:lstStyle/>
          <a:p>
            <a:pPr algn="ctr"/>
            <a:r>
              <a:rPr lang="en-US" sz="6000" dirty="0"/>
              <a:t>YES!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57200" y="304800"/>
            <a:ext cx="8382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dirty="0"/>
              <a:t>Project Achieve Presentation</a:t>
            </a:r>
          </a:p>
          <a:p>
            <a:pPr>
              <a:spcBef>
                <a:spcPct val="50000"/>
              </a:spcBef>
            </a:pPr>
            <a:r>
              <a:rPr lang="en-US" sz="2400" dirty="0" smtClean="0"/>
              <a:t>Child Development &amp; Education Task Force Meeting</a:t>
            </a:r>
          </a:p>
          <a:p>
            <a:pPr>
              <a:spcBef>
                <a:spcPct val="50000"/>
              </a:spcBef>
            </a:pPr>
            <a:r>
              <a:rPr lang="en-US" sz="2400" dirty="0" smtClean="0"/>
              <a:t>October </a:t>
            </a:r>
            <a:r>
              <a:rPr lang="en-US" sz="2400" dirty="0"/>
              <a:t>28</a:t>
            </a:r>
            <a:r>
              <a:rPr lang="en-US" sz="2400" baseline="30000" dirty="0"/>
              <a:t>th</a:t>
            </a:r>
            <a:r>
              <a:rPr lang="en-US" sz="2400" dirty="0"/>
              <a:t>, 2011</a:t>
            </a:r>
          </a:p>
          <a:p>
            <a:pPr>
              <a:spcBef>
                <a:spcPct val="50000"/>
              </a:spcBef>
            </a:pPr>
            <a:r>
              <a:rPr lang="en-US" sz="2400" dirty="0" smtClean="0"/>
              <a:t>Renaissance Hotel</a:t>
            </a:r>
          </a:p>
          <a:p>
            <a:pPr>
              <a:spcBef>
                <a:spcPct val="50000"/>
              </a:spcBef>
            </a:pPr>
            <a:r>
              <a:rPr lang="en-US" sz="2400" dirty="0" smtClean="0"/>
              <a:t>Tampa, Florida</a:t>
            </a:r>
          </a:p>
          <a:p>
            <a:pPr>
              <a:spcBef>
                <a:spcPct val="50000"/>
              </a:spcBef>
            </a:pPr>
            <a:r>
              <a:rPr lang="en-US" sz="2400" dirty="0" smtClean="0"/>
              <a:t>Presenter: Daniel </a:t>
            </a:r>
            <a:r>
              <a:rPr lang="en-US" sz="2400" dirty="0"/>
              <a:t>West</a:t>
            </a:r>
          </a:p>
          <a:p>
            <a:pPr>
              <a:spcBef>
                <a:spcPct val="50000"/>
              </a:spcBef>
            </a:pPr>
            <a:r>
              <a:rPr lang="en-US" sz="2400" dirty="0"/>
              <a:t>Project Achieve Coordinator</a:t>
            </a:r>
          </a:p>
          <a:p>
            <a:pPr>
              <a:spcBef>
                <a:spcPct val="50000"/>
              </a:spcBef>
            </a:pPr>
            <a:r>
              <a:rPr lang="en-US" sz="2400" dirty="0"/>
              <a:t>Florida State College at Jacksonville</a:t>
            </a:r>
          </a:p>
        </p:txBody>
      </p:sp>
      <p:pic>
        <p:nvPicPr>
          <p:cNvPr id="4100" name="Picture 4" descr="Rectangl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257800"/>
            <a:ext cx="1752600" cy="141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4600" y="5029200"/>
            <a:ext cx="4572000" cy="1477328"/>
          </a:xfrm>
          <a:prstGeom prst="rect">
            <a:avLst/>
          </a:prstGeom>
        </p:spPr>
        <p:txBody>
          <a:bodyPr>
            <a:spAutoFit/>
          </a:bodyPr>
          <a:lstStyle/>
          <a:p>
            <a:r>
              <a:rPr lang="en-US" dirty="0"/>
              <a:t>101 West State </a:t>
            </a:r>
            <a:r>
              <a:rPr lang="en-US" dirty="0" smtClean="0"/>
              <a:t>Street</a:t>
            </a:r>
          </a:p>
          <a:p>
            <a:r>
              <a:rPr lang="en-US" dirty="0" smtClean="0"/>
              <a:t>Room </a:t>
            </a:r>
            <a:r>
              <a:rPr lang="en-US" dirty="0"/>
              <a:t>A 1021P</a:t>
            </a:r>
          </a:p>
          <a:p>
            <a:r>
              <a:rPr lang="en-US" dirty="0"/>
              <a:t>Jacksonville, Florida 32202</a:t>
            </a:r>
          </a:p>
          <a:p>
            <a:r>
              <a:rPr lang="en-US" dirty="0"/>
              <a:t>Phone: 904-633-8456</a:t>
            </a:r>
          </a:p>
          <a:p>
            <a:r>
              <a:rPr lang="en-US" dirty="0"/>
              <a:t>Email: </a:t>
            </a:r>
            <a:r>
              <a:rPr lang="en-US" u="sng" dirty="0">
                <a:hlinkClick r:id="rId3"/>
              </a:rPr>
              <a:t>DaWest@fscj.edu</a:t>
            </a:r>
            <a:endParaRPr lang="en-US" dirty="0"/>
          </a:p>
        </p:txBody>
      </p:sp>
    </p:spTree>
    <p:extLst>
      <p:ext uri="{BB962C8B-B14F-4D97-AF65-F5344CB8AC3E}">
        <p14:creationId xmlns:p14="http://schemas.microsoft.com/office/powerpoint/2010/main" val="323452960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71500" y="381000"/>
            <a:ext cx="8001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Project Achieve is a collaboration between Florida </a:t>
            </a:r>
            <a:r>
              <a:rPr lang="en-US" sz="2400" dirty="0"/>
              <a:t>State College at Jacksonville, </a:t>
            </a:r>
            <a:r>
              <a:rPr lang="en-US" sz="2400" dirty="0" smtClean="0"/>
              <a:t>Duval </a:t>
            </a:r>
            <a:r>
              <a:rPr lang="en-US" sz="2400" dirty="0"/>
              <a:t>County Public </a:t>
            </a:r>
            <a:r>
              <a:rPr lang="en-US" sz="2400" dirty="0" smtClean="0"/>
              <a:t>Schools, Nassau </a:t>
            </a:r>
            <a:r>
              <a:rPr lang="en-US" sz="2400" dirty="0"/>
              <a:t>County School </a:t>
            </a:r>
            <a:r>
              <a:rPr lang="en-US" sz="2400" dirty="0" smtClean="0"/>
              <a:t>District and the FDDC to provide a comprehensive inclusion model vocational training program at a post-secondary institution for Dual Enrolled students from Duval and Nassau counties with intellectual or developmental disabilities.</a:t>
            </a:r>
            <a:endParaRPr lang="en-US" sz="2400" dirty="0"/>
          </a:p>
        </p:txBody>
      </p:sp>
      <p:sp>
        <p:nvSpPr>
          <p:cNvPr id="2" name="TextBox 1"/>
          <p:cNvSpPr txBox="1"/>
          <p:nvPr/>
        </p:nvSpPr>
        <p:spPr>
          <a:xfrm>
            <a:off x="2443655" y="3700790"/>
            <a:ext cx="2128345" cy="523220"/>
          </a:xfrm>
          <a:prstGeom prst="rect">
            <a:avLst/>
          </a:prstGeom>
          <a:noFill/>
        </p:spPr>
        <p:txBody>
          <a:bodyPr wrap="square" rtlCol="0">
            <a:spAutoFit/>
          </a:bodyPr>
          <a:lstStyle/>
          <a:p>
            <a:r>
              <a:rPr lang="en-US" sz="2800" dirty="0" smtClean="0"/>
              <a:t>The Goal:</a:t>
            </a:r>
          </a:p>
        </p:txBody>
      </p:sp>
      <p:sp>
        <p:nvSpPr>
          <p:cNvPr id="3" name="TextBox 2"/>
          <p:cNvSpPr txBox="1"/>
          <p:nvPr/>
        </p:nvSpPr>
        <p:spPr>
          <a:xfrm>
            <a:off x="3557752" y="4485620"/>
            <a:ext cx="3962400" cy="1938992"/>
          </a:xfrm>
          <a:prstGeom prst="rect">
            <a:avLst/>
          </a:prstGeom>
          <a:noFill/>
        </p:spPr>
        <p:txBody>
          <a:bodyPr wrap="square" rtlCol="0">
            <a:spAutoFit/>
          </a:bodyPr>
          <a:lstStyle/>
          <a:p>
            <a:r>
              <a:rPr lang="en-US" sz="4000" dirty="0" smtClean="0"/>
              <a:t>Sustainable</a:t>
            </a:r>
          </a:p>
          <a:p>
            <a:r>
              <a:rPr lang="en-US" sz="4000" dirty="0" smtClean="0"/>
              <a:t>Independent</a:t>
            </a:r>
          </a:p>
          <a:p>
            <a:r>
              <a:rPr lang="en-US" sz="4000" dirty="0" smtClean="0"/>
              <a:t>Employment</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590800" y="487362"/>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t>Students</a:t>
            </a:r>
          </a:p>
        </p:txBody>
      </p:sp>
      <p:grpSp>
        <p:nvGrpSpPr>
          <p:cNvPr id="24" name="Group 23"/>
          <p:cNvGrpSpPr/>
          <p:nvPr/>
        </p:nvGrpSpPr>
        <p:grpSpPr>
          <a:xfrm>
            <a:off x="558362" y="1110387"/>
            <a:ext cx="2032438" cy="1125120"/>
            <a:chOff x="558362" y="1204803"/>
            <a:chExt cx="2032438" cy="1125120"/>
          </a:xfrm>
        </p:grpSpPr>
        <p:sp>
          <p:nvSpPr>
            <p:cNvPr id="7" name="Text Box 13"/>
            <p:cNvSpPr txBox="1">
              <a:spLocks noChangeArrowheads="1"/>
            </p:cNvSpPr>
            <p:nvPr/>
          </p:nvSpPr>
          <p:spPr bwMode="auto">
            <a:xfrm>
              <a:off x="1114096" y="1929813"/>
              <a:ext cx="137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t>Nassau</a:t>
              </a:r>
            </a:p>
          </p:txBody>
        </p:sp>
        <p:sp>
          <p:nvSpPr>
            <p:cNvPr id="9" name="Text Box 15"/>
            <p:cNvSpPr txBox="1">
              <a:spLocks noChangeArrowheads="1"/>
            </p:cNvSpPr>
            <p:nvPr/>
          </p:nvSpPr>
          <p:spPr bwMode="auto">
            <a:xfrm>
              <a:off x="1114096" y="1567308"/>
              <a:ext cx="10484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t>Duval</a:t>
              </a:r>
            </a:p>
          </p:txBody>
        </p:sp>
        <p:sp>
          <p:nvSpPr>
            <p:cNvPr id="10" name="Text Box 16"/>
            <p:cNvSpPr txBox="1">
              <a:spLocks noChangeArrowheads="1"/>
            </p:cNvSpPr>
            <p:nvPr/>
          </p:nvSpPr>
          <p:spPr bwMode="auto">
            <a:xfrm>
              <a:off x="558362" y="1204803"/>
              <a:ext cx="20324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t>2 Counties</a:t>
              </a:r>
            </a:p>
          </p:txBody>
        </p:sp>
      </p:grpSp>
      <p:sp>
        <p:nvSpPr>
          <p:cNvPr id="8" name="Text Box 14"/>
          <p:cNvSpPr txBox="1">
            <a:spLocks noChangeArrowheads="1"/>
          </p:cNvSpPr>
          <p:nvPr/>
        </p:nvSpPr>
        <p:spPr bwMode="auto">
          <a:xfrm>
            <a:off x="529459" y="2323475"/>
            <a:ext cx="2247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t>10 </a:t>
            </a:r>
            <a:r>
              <a:rPr lang="en-US" sz="2000" dirty="0" smtClean="0"/>
              <a:t>students</a:t>
            </a:r>
            <a:endParaRPr lang="en-US" sz="2000" dirty="0"/>
          </a:p>
        </p:txBody>
      </p:sp>
      <p:sp>
        <p:nvSpPr>
          <p:cNvPr id="13" name="Text Box 4"/>
          <p:cNvSpPr txBox="1">
            <a:spLocks noChangeArrowheads="1"/>
          </p:cNvSpPr>
          <p:nvPr/>
        </p:nvSpPr>
        <p:spPr bwMode="auto">
          <a:xfrm>
            <a:off x="1085193" y="3518272"/>
            <a:ext cx="1354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t>18-21</a:t>
            </a:r>
            <a:endParaRPr lang="en-US" sz="2000" dirty="0"/>
          </a:p>
        </p:txBody>
      </p:sp>
      <p:sp>
        <p:nvSpPr>
          <p:cNvPr id="17" name="Text Box 14"/>
          <p:cNvSpPr txBox="1">
            <a:spLocks noChangeArrowheads="1"/>
          </p:cNvSpPr>
          <p:nvPr/>
        </p:nvSpPr>
        <p:spPr bwMode="auto">
          <a:xfrm>
            <a:off x="1085193" y="2721741"/>
            <a:ext cx="2800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t>5 from each county</a:t>
            </a:r>
            <a:endParaRPr lang="en-US" sz="2000" dirty="0"/>
          </a:p>
        </p:txBody>
      </p:sp>
      <p:sp>
        <p:nvSpPr>
          <p:cNvPr id="18" name="Rectangle 17"/>
          <p:cNvSpPr/>
          <p:nvPr/>
        </p:nvSpPr>
        <p:spPr>
          <a:xfrm>
            <a:off x="1085193" y="3120007"/>
            <a:ext cx="2542684" cy="400110"/>
          </a:xfrm>
          <a:prstGeom prst="rect">
            <a:avLst/>
          </a:prstGeom>
        </p:spPr>
        <p:txBody>
          <a:bodyPr wrap="none">
            <a:spAutoFit/>
          </a:bodyPr>
          <a:lstStyle/>
          <a:p>
            <a:pPr>
              <a:spcBef>
                <a:spcPct val="50000"/>
              </a:spcBef>
            </a:pPr>
            <a:r>
              <a:rPr lang="en-US" sz="2000" dirty="0" smtClean="0"/>
              <a:t>7 males 3 females</a:t>
            </a:r>
            <a:endParaRPr lang="en-US" sz="2000" dirty="0"/>
          </a:p>
        </p:txBody>
      </p:sp>
      <p:sp>
        <p:nvSpPr>
          <p:cNvPr id="14" name="Text Box 5"/>
          <p:cNvSpPr txBox="1">
            <a:spLocks noChangeArrowheads="1"/>
          </p:cNvSpPr>
          <p:nvPr/>
        </p:nvSpPr>
        <p:spPr bwMode="auto">
          <a:xfrm>
            <a:off x="4550980" y="2169587"/>
            <a:ext cx="34881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t>Must meet Dual Enrollment standards</a:t>
            </a:r>
            <a:endParaRPr lang="en-US" sz="2000" dirty="0"/>
          </a:p>
        </p:txBody>
      </p:sp>
      <p:sp>
        <p:nvSpPr>
          <p:cNvPr id="19" name="Rectangle 18"/>
          <p:cNvSpPr/>
          <p:nvPr/>
        </p:nvSpPr>
        <p:spPr>
          <a:xfrm>
            <a:off x="5037632" y="3027345"/>
            <a:ext cx="2695097" cy="861774"/>
          </a:xfrm>
          <a:prstGeom prst="rect">
            <a:avLst/>
          </a:prstGeom>
        </p:spPr>
        <p:txBody>
          <a:bodyPr wrap="none">
            <a:spAutoFit/>
          </a:bodyPr>
          <a:lstStyle/>
          <a:p>
            <a:pPr>
              <a:spcBef>
                <a:spcPct val="50000"/>
              </a:spcBef>
            </a:pPr>
            <a:r>
              <a:rPr lang="en-US" sz="2000" dirty="0" smtClean="0"/>
              <a:t>2.0 GPA</a:t>
            </a:r>
          </a:p>
          <a:p>
            <a:pPr>
              <a:spcBef>
                <a:spcPct val="50000"/>
              </a:spcBef>
            </a:pPr>
            <a:r>
              <a:rPr lang="en-US" sz="2000" dirty="0" smtClean="0"/>
              <a:t>Must take the TABE</a:t>
            </a:r>
            <a:endParaRPr lang="en-US" sz="2000" dirty="0"/>
          </a:p>
        </p:txBody>
      </p:sp>
      <p:sp>
        <p:nvSpPr>
          <p:cNvPr id="16" name="Text Box 11"/>
          <p:cNvSpPr txBox="1">
            <a:spLocks noChangeArrowheads="1"/>
          </p:cNvSpPr>
          <p:nvPr/>
        </p:nvSpPr>
        <p:spPr bwMode="auto">
          <a:xfrm>
            <a:off x="5042887" y="3958012"/>
            <a:ext cx="23485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t>Achieved TABE Reading range: 0.7-5.6</a:t>
            </a:r>
            <a:endParaRPr lang="en-US" sz="2000" dirty="0"/>
          </a:p>
        </p:txBody>
      </p:sp>
      <p:sp>
        <p:nvSpPr>
          <p:cNvPr id="22" name="Rectangle 21"/>
          <p:cNvSpPr/>
          <p:nvPr/>
        </p:nvSpPr>
        <p:spPr>
          <a:xfrm>
            <a:off x="529459" y="3993560"/>
            <a:ext cx="3479061" cy="1015663"/>
          </a:xfrm>
          <a:prstGeom prst="rect">
            <a:avLst/>
          </a:prstGeom>
        </p:spPr>
        <p:txBody>
          <a:bodyPr wrap="square">
            <a:spAutoFit/>
          </a:bodyPr>
          <a:lstStyle/>
          <a:p>
            <a:r>
              <a:rPr lang="en-US" sz="2000" dirty="0" smtClean="0"/>
              <a:t>Must </a:t>
            </a:r>
            <a:r>
              <a:rPr lang="en-US" sz="2000" dirty="0"/>
              <a:t>have an intellectual and/or developmental disability</a:t>
            </a:r>
          </a:p>
        </p:txBody>
      </p:sp>
      <p:sp>
        <p:nvSpPr>
          <p:cNvPr id="23" name="Rectangle 22"/>
          <p:cNvSpPr/>
          <p:nvPr/>
        </p:nvSpPr>
        <p:spPr>
          <a:xfrm>
            <a:off x="4572000" y="1189037"/>
            <a:ext cx="3718034" cy="707886"/>
          </a:xfrm>
          <a:prstGeom prst="rect">
            <a:avLst/>
          </a:prstGeom>
        </p:spPr>
        <p:txBody>
          <a:bodyPr wrap="square">
            <a:spAutoFit/>
          </a:bodyPr>
          <a:lstStyle/>
          <a:p>
            <a:r>
              <a:rPr lang="en-US" sz="2000" dirty="0" smtClean="0"/>
              <a:t>Not eligible for a standard high school diploma</a:t>
            </a:r>
            <a:endParaRPr lang="en-US" sz="2000" dirty="0"/>
          </a:p>
        </p:txBody>
      </p:sp>
      <p:sp>
        <p:nvSpPr>
          <p:cNvPr id="28" name="TextBox 27"/>
          <p:cNvSpPr txBox="1"/>
          <p:nvPr/>
        </p:nvSpPr>
        <p:spPr>
          <a:xfrm>
            <a:off x="5042887" y="5009223"/>
            <a:ext cx="3247147" cy="1015663"/>
          </a:xfrm>
          <a:prstGeom prst="rect">
            <a:avLst/>
          </a:prstGeom>
          <a:noFill/>
        </p:spPr>
        <p:txBody>
          <a:bodyPr wrap="square" rtlCol="0">
            <a:spAutoFit/>
          </a:bodyPr>
          <a:lstStyle/>
          <a:p>
            <a:r>
              <a:rPr lang="en-US" sz="2000" dirty="0" smtClean="0"/>
              <a:t>6</a:t>
            </a:r>
            <a:r>
              <a:rPr lang="en-US" sz="2000" baseline="30000" dirty="0" smtClean="0"/>
              <a:t>th</a:t>
            </a:r>
            <a:r>
              <a:rPr lang="en-US" sz="2000" dirty="0" smtClean="0"/>
              <a:t> grade reading level </a:t>
            </a:r>
          </a:p>
          <a:p>
            <a:r>
              <a:rPr lang="en-US" sz="2000" dirty="0" smtClean="0"/>
              <a:t>requirement is waived </a:t>
            </a:r>
          </a:p>
          <a:p>
            <a:r>
              <a:rPr lang="en-US" sz="2000" dirty="0" smtClean="0"/>
              <a:t>for Project Achieve</a:t>
            </a:r>
            <a:endParaRPr lang="en-US" sz="2000" dirty="0"/>
          </a:p>
        </p:txBody>
      </p:sp>
    </p:spTree>
    <p:extLst>
      <p:ext uri="{BB962C8B-B14F-4D97-AF65-F5344CB8AC3E}">
        <p14:creationId xmlns:p14="http://schemas.microsoft.com/office/powerpoint/2010/main" val="1999873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p:bldP spid="18" grpId="0"/>
      <p:bldP spid="14" grpId="0"/>
      <p:bldP spid="19" grpId="0"/>
      <p:bldP spid="16" grpId="0"/>
      <p:bldP spid="22" grpId="0"/>
      <p:bldP spid="23"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590800" y="487362"/>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smtClean="0"/>
              <a:t>Programs</a:t>
            </a:r>
            <a:endParaRPr lang="en-US" sz="4000" dirty="0"/>
          </a:p>
        </p:txBody>
      </p:sp>
      <p:sp>
        <p:nvSpPr>
          <p:cNvPr id="3" name="Text Box 29"/>
          <p:cNvSpPr txBox="1">
            <a:spLocks noChangeArrowheads="1"/>
          </p:cNvSpPr>
          <p:nvPr/>
        </p:nvSpPr>
        <p:spPr bwMode="auto">
          <a:xfrm>
            <a:off x="6414718" y="5713216"/>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Cosmetology</a:t>
            </a:r>
          </a:p>
        </p:txBody>
      </p:sp>
      <p:sp>
        <p:nvSpPr>
          <p:cNvPr id="4" name="Text Box 29"/>
          <p:cNvSpPr txBox="1">
            <a:spLocks noChangeArrowheads="1"/>
          </p:cNvSpPr>
          <p:nvPr/>
        </p:nvSpPr>
        <p:spPr bwMode="auto">
          <a:xfrm>
            <a:off x="3732791" y="1644284"/>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Auto Service Technology</a:t>
            </a:r>
            <a:endParaRPr lang="en-US" dirty="0"/>
          </a:p>
        </p:txBody>
      </p:sp>
      <p:sp>
        <p:nvSpPr>
          <p:cNvPr id="6" name="TextBox 5"/>
          <p:cNvSpPr txBox="1"/>
          <p:nvPr/>
        </p:nvSpPr>
        <p:spPr>
          <a:xfrm>
            <a:off x="6414718" y="2562007"/>
            <a:ext cx="1834156" cy="646331"/>
          </a:xfrm>
          <a:prstGeom prst="rect">
            <a:avLst/>
          </a:prstGeom>
          <a:noFill/>
        </p:spPr>
        <p:txBody>
          <a:bodyPr wrap="none" rtlCol="0">
            <a:spAutoFit/>
          </a:bodyPr>
          <a:lstStyle/>
          <a:p>
            <a:r>
              <a:rPr lang="en-US" dirty="0" smtClean="0"/>
              <a:t>Diesel Engine </a:t>
            </a:r>
          </a:p>
          <a:p>
            <a:r>
              <a:rPr lang="en-US" dirty="0" smtClean="0"/>
              <a:t>Repair</a:t>
            </a:r>
            <a:endParaRPr lang="en-US" dirty="0"/>
          </a:p>
        </p:txBody>
      </p:sp>
      <p:grpSp>
        <p:nvGrpSpPr>
          <p:cNvPr id="7" name="Group 6"/>
          <p:cNvGrpSpPr/>
          <p:nvPr/>
        </p:nvGrpSpPr>
        <p:grpSpPr>
          <a:xfrm>
            <a:off x="676896" y="1606470"/>
            <a:ext cx="7490422" cy="3523705"/>
            <a:chOff x="676896" y="2011423"/>
            <a:chExt cx="7490422" cy="3523705"/>
          </a:xfrm>
        </p:grpSpPr>
        <p:sp>
          <p:nvSpPr>
            <p:cNvPr id="8" name="Text Box 19"/>
            <p:cNvSpPr txBox="1">
              <a:spLocks noChangeArrowheads="1"/>
            </p:cNvSpPr>
            <p:nvPr/>
          </p:nvSpPr>
          <p:spPr bwMode="auto">
            <a:xfrm>
              <a:off x="676896" y="206521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Carpentry</a:t>
              </a:r>
            </a:p>
          </p:txBody>
        </p:sp>
        <p:sp>
          <p:nvSpPr>
            <p:cNvPr id="9" name="Text Box 25"/>
            <p:cNvSpPr txBox="1">
              <a:spLocks noChangeArrowheads="1"/>
            </p:cNvSpPr>
            <p:nvPr/>
          </p:nvSpPr>
          <p:spPr bwMode="auto">
            <a:xfrm>
              <a:off x="6414718" y="2011423"/>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Distribution and Logistics</a:t>
              </a:r>
            </a:p>
          </p:txBody>
        </p:sp>
        <p:sp>
          <p:nvSpPr>
            <p:cNvPr id="10" name="Text Box 26"/>
            <p:cNvSpPr txBox="1">
              <a:spLocks noChangeArrowheads="1"/>
            </p:cNvSpPr>
            <p:nvPr/>
          </p:nvSpPr>
          <p:spPr bwMode="auto">
            <a:xfrm>
              <a:off x="3732791" y="4344503"/>
              <a:ext cx="175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Automotive Collision Repair and Refinishing</a:t>
              </a:r>
            </a:p>
          </p:txBody>
        </p:sp>
        <p:sp>
          <p:nvSpPr>
            <p:cNvPr id="11" name="Text Box 27"/>
            <p:cNvSpPr txBox="1">
              <a:spLocks noChangeArrowheads="1"/>
            </p:cNvSpPr>
            <p:nvPr/>
          </p:nvSpPr>
          <p:spPr bwMode="auto">
            <a:xfrm>
              <a:off x="6414718" y="3927478"/>
              <a:ext cx="1752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Applied Welding Technologies</a:t>
              </a:r>
            </a:p>
          </p:txBody>
        </p:sp>
        <p:sp>
          <p:nvSpPr>
            <p:cNvPr id="12" name="Text Box 28"/>
            <p:cNvSpPr txBox="1">
              <a:spLocks noChangeArrowheads="1"/>
            </p:cNvSpPr>
            <p:nvPr/>
          </p:nvSpPr>
          <p:spPr bwMode="auto">
            <a:xfrm>
              <a:off x="676896" y="4279577"/>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Child Care</a:t>
              </a:r>
            </a:p>
          </p:txBody>
        </p:sp>
        <p:sp>
          <p:nvSpPr>
            <p:cNvPr id="13" name="TextBox 12"/>
            <p:cNvSpPr txBox="1"/>
            <p:nvPr/>
          </p:nvSpPr>
          <p:spPr>
            <a:xfrm>
              <a:off x="3732791" y="2998991"/>
              <a:ext cx="2084610" cy="369332"/>
            </a:xfrm>
            <a:prstGeom prst="rect">
              <a:avLst/>
            </a:prstGeom>
            <a:noFill/>
          </p:spPr>
          <p:txBody>
            <a:bodyPr wrap="none" rtlCol="0">
              <a:spAutoFit/>
            </a:bodyPr>
            <a:lstStyle/>
            <a:p>
              <a:r>
                <a:rPr lang="en-US" dirty="0" smtClean="0"/>
                <a:t>Facials Specialty</a:t>
              </a:r>
              <a:endParaRPr lang="en-US" dirty="0"/>
            </a:p>
          </p:txBody>
        </p:sp>
      </p:grpSp>
      <p:sp>
        <p:nvSpPr>
          <p:cNvPr id="14" name="TextBox 13"/>
          <p:cNvSpPr txBox="1"/>
          <p:nvPr/>
        </p:nvSpPr>
        <p:spPr>
          <a:xfrm>
            <a:off x="3732791" y="3266794"/>
            <a:ext cx="1228221" cy="369332"/>
          </a:xfrm>
          <a:prstGeom prst="rect">
            <a:avLst/>
          </a:prstGeom>
          <a:noFill/>
        </p:spPr>
        <p:txBody>
          <a:bodyPr wrap="none" rtlCol="0">
            <a:spAutoFit/>
          </a:bodyPr>
          <a:lstStyle/>
          <a:p>
            <a:r>
              <a:rPr lang="en-US" dirty="0" smtClean="0"/>
              <a:t>Electrical</a:t>
            </a:r>
            <a:endParaRPr lang="en-US" dirty="0"/>
          </a:p>
        </p:txBody>
      </p:sp>
      <p:sp>
        <p:nvSpPr>
          <p:cNvPr id="15" name="TextBox 14"/>
          <p:cNvSpPr txBox="1"/>
          <p:nvPr/>
        </p:nvSpPr>
        <p:spPr>
          <a:xfrm>
            <a:off x="676896" y="2142635"/>
            <a:ext cx="2536207" cy="646331"/>
          </a:xfrm>
          <a:prstGeom prst="rect">
            <a:avLst/>
          </a:prstGeom>
          <a:noFill/>
        </p:spPr>
        <p:txBody>
          <a:bodyPr wrap="none" rtlCol="0">
            <a:spAutoFit/>
          </a:bodyPr>
          <a:lstStyle/>
          <a:p>
            <a:r>
              <a:rPr lang="en-US" dirty="0" smtClean="0"/>
              <a:t>Commercial Vehicle </a:t>
            </a:r>
          </a:p>
          <a:p>
            <a:r>
              <a:rPr lang="en-US" dirty="0" smtClean="0"/>
              <a:t>Driving</a:t>
            </a:r>
            <a:endParaRPr lang="en-US" dirty="0"/>
          </a:p>
        </p:txBody>
      </p:sp>
      <p:sp>
        <p:nvSpPr>
          <p:cNvPr id="16" name="TextBox 15"/>
          <p:cNvSpPr txBox="1"/>
          <p:nvPr/>
        </p:nvSpPr>
        <p:spPr>
          <a:xfrm>
            <a:off x="676896" y="2904631"/>
            <a:ext cx="2416046" cy="369332"/>
          </a:xfrm>
          <a:prstGeom prst="rect">
            <a:avLst/>
          </a:prstGeom>
          <a:noFill/>
        </p:spPr>
        <p:txBody>
          <a:bodyPr wrap="none" rtlCol="0">
            <a:spAutoFit/>
          </a:bodyPr>
          <a:lstStyle/>
          <a:p>
            <a:r>
              <a:rPr lang="en-US" dirty="0" smtClean="0"/>
              <a:t>Project Brownfields</a:t>
            </a:r>
            <a:endParaRPr lang="en-US" dirty="0"/>
          </a:p>
        </p:txBody>
      </p:sp>
      <p:sp>
        <p:nvSpPr>
          <p:cNvPr id="17" name="TextBox 16"/>
          <p:cNvSpPr txBox="1"/>
          <p:nvPr/>
        </p:nvSpPr>
        <p:spPr>
          <a:xfrm>
            <a:off x="676896" y="3389628"/>
            <a:ext cx="2375971" cy="369332"/>
          </a:xfrm>
          <a:prstGeom prst="rect">
            <a:avLst/>
          </a:prstGeom>
          <a:noFill/>
        </p:spPr>
        <p:txBody>
          <a:bodyPr wrap="none" rtlCol="0">
            <a:spAutoFit/>
          </a:bodyPr>
          <a:lstStyle/>
          <a:p>
            <a:r>
              <a:rPr lang="en-US" dirty="0" smtClean="0"/>
              <a:t>Insulation Installer</a:t>
            </a:r>
            <a:endParaRPr lang="en-US" dirty="0"/>
          </a:p>
        </p:txBody>
      </p:sp>
      <p:sp>
        <p:nvSpPr>
          <p:cNvPr id="18" name="TextBox 17"/>
          <p:cNvSpPr txBox="1"/>
          <p:nvPr/>
        </p:nvSpPr>
        <p:spPr>
          <a:xfrm>
            <a:off x="3732791" y="5433598"/>
            <a:ext cx="2076979" cy="646331"/>
          </a:xfrm>
          <a:prstGeom prst="rect">
            <a:avLst/>
          </a:prstGeom>
          <a:noFill/>
        </p:spPr>
        <p:txBody>
          <a:bodyPr wrap="none" rtlCol="0">
            <a:spAutoFit/>
          </a:bodyPr>
          <a:lstStyle/>
          <a:p>
            <a:r>
              <a:rPr lang="en-US" dirty="0" smtClean="0"/>
              <a:t>Aircraft Coating </a:t>
            </a:r>
          </a:p>
          <a:p>
            <a:r>
              <a:rPr lang="en-US" dirty="0" smtClean="0"/>
              <a:t>Technician</a:t>
            </a:r>
            <a:endParaRPr lang="en-US" dirty="0"/>
          </a:p>
        </p:txBody>
      </p:sp>
      <p:sp>
        <p:nvSpPr>
          <p:cNvPr id="19" name="TextBox 18"/>
          <p:cNvSpPr txBox="1"/>
          <p:nvPr/>
        </p:nvSpPr>
        <p:spPr>
          <a:xfrm>
            <a:off x="6414718" y="4752699"/>
            <a:ext cx="2309415" cy="646331"/>
          </a:xfrm>
          <a:prstGeom prst="rect">
            <a:avLst/>
          </a:prstGeom>
          <a:noFill/>
        </p:spPr>
        <p:txBody>
          <a:bodyPr wrap="none" rtlCol="0">
            <a:spAutoFit/>
          </a:bodyPr>
          <a:lstStyle/>
          <a:p>
            <a:r>
              <a:rPr lang="en-US" dirty="0" smtClean="0"/>
              <a:t>Commercial Foods</a:t>
            </a:r>
          </a:p>
          <a:p>
            <a:r>
              <a:rPr lang="en-US" dirty="0" smtClean="0"/>
              <a:t>and Culinary Arts</a:t>
            </a:r>
            <a:endParaRPr lang="en-US" dirty="0"/>
          </a:p>
        </p:txBody>
      </p:sp>
    </p:spTree>
    <p:extLst>
      <p:ext uri="{BB962C8B-B14F-4D97-AF65-F5344CB8AC3E}">
        <p14:creationId xmlns:p14="http://schemas.microsoft.com/office/powerpoint/2010/main" val="1372912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065386" y="282714"/>
            <a:ext cx="30132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smtClean="0"/>
              <a:t>Services:</a:t>
            </a:r>
            <a:endParaRPr lang="en-US" sz="4000" dirty="0"/>
          </a:p>
        </p:txBody>
      </p:sp>
      <p:sp>
        <p:nvSpPr>
          <p:cNvPr id="13316" name="Text Box 4"/>
          <p:cNvSpPr txBox="1">
            <a:spLocks noChangeArrowheads="1"/>
          </p:cNvSpPr>
          <p:nvPr/>
        </p:nvSpPr>
        <p:spPr bwMode="auto">
          <a:xfrm>
            <a:off x="326918" y="1043260"/>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Mentoring</a:t>
            </a:r>
          </a:p>
        </p:txBody>
      </p:sp>
      <p:sp>
        <p:nvSpPr>
          <p:cNvPr id="13317" name="Text Box 5"/>
          <p:cNvSpPr txBox="1">
            <a:spLocks noChangeArrowheads="1"/>
          </p:cNvSpPr>
          <p:nvPr/>
        </p:nvSpPr>
        <p:spPr bwMode="auto">
          <a:xfrm>
            <a:off x="326918" y="1581664"/>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Soft </a:t>
            </a:r>
            <a:r>
              <a:rPr lang="en-US" sz="2400" dirty="0" smtClean="0"/>
              <a:t>Skills</a:t>
            </a:r>
            <a:endParaRPr lang="en-US" sz="2400" dirty="0"/>
          </a:p>
        </p:txBody>
      </p:sp>
      <p:sp>
        <p:nvSpPr>
          <p:cNvPr id="13318" name="Text Box 6"/>
          <p:cNvSpPr txBox="1">
            <a:spLocks noChangeArrowheads="1"/>
          </p:cNvSpPr>
          <p:nvPr/>
        </p:nvSpPr>
        <p:spPr bwMode="auto">
          <a:xfrm>
            <a:off x="326918" y="3397136"/>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Inclusion Meetings</a:t>
            </a:r>
          </a:p>
        </p:txBody>
      </p:sp>
      <p:sp>
        <p:nvSpPr>
          <p:cNvPr id="13319" name="Text Box 7"/>
          <p:cNvSpPr txBox="1">
            <a:spLocks noChangeArrowheads="1"/>
          </p:cNvSpPr>
          <p:nvPr/>
        </p:nvSpPr>
        <p:spPr bwMode="auto">
          <a:xfrm>
            <a:off x="326918" y="4473946"/>
            <a:ext cx="39546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Assisted Preparation</a:t>
            </a:r>
          </a:p>
        </p:txBody>
      </p:sp>
      <p:sp>
        <p:nvSpPr>
          <p:cNvPr id="13320" name="Text Box 8"/>
          <p:cNvSpPr txBox="1">
            <a:spLocks noChangeArrowheads="1"/>
          </p:cNvSpPr>
          <p:nvPr/>
        </p:nvSpPr>
        <p:spPr bwMode="auto">
          <a:xfrm>
            <a:off x="326918" y="3935540"/>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Readers for tests</a:t>
            </a:r>
          </a:p>
        </p:txBody>
      </p:sp>
      <p:sp>
        <p:nvSpPr>
          <p:cNvPr id="13321" name="Text Box 9"/>
          <p:cNvSpPr txBox="1">
            <a:spLocks noChangeArrowheads="1"/>
          </p:cNvSpPr>
          <p:nvPr/>
        </p:nvSpPr>
        <p:spPr bwMode="auto">
          <a:xfrm>
            <a:off x="4304078" y="1084252"/>
            <a:ext cx="4583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TABE Waiver </a:t>
            </a:r>
            <a:r>
              <a:rPr lang="en-US" sz="2400" dirty="0" smtClean="0"/>
              <a:t>Requirements</a:t>
            </a:r>
            <a:endParaRPr lang="en-US" sz="2400" dirty="0"/>
          </a:p>
        </p:txBody>
      </p:sp>
      <p:sp>
        <p:nvSpPr>
          <p:cNvPr id="13322" name="Text Box 10"/>
          <p:cNvSpPr txBox="1">
            <a:spLocks noChangeArrowheads="1"/>
          </p:cNvSpPr>
          <p:nvPr/>
        </p:nvSpPr>
        <p:spPr bwMode="auto">
          <a:xfrm>
            <a:off x="4688561" y="4222216"/>
            <a:ext cx="36969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Independent</a:t>
            </a:r>
            <a:endParaRPr lang="en-US" sz="2400" dirty="0"/>
          </a:p>
        </p:txBody>
      </p:sp>
      <p:sp>
        <p:nvSpPr>
          <p:cNvPr id="13323" name="Text Box 11"/>
          <p:cNvSpPr txBox="1">
            <a:spLocks noChangeArrowheads="1"/>
          </p:cNvSpPr>
          <p:nvPr/>
        </p:nvSpPr>
        <p:spPr bwMode="auto">
          <a:xfrm>
            <a:off x="685800" y="2120068"/>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‘Beginning to Work </a:t>
            </a:r>
            <a:r>
              <a:rPr lang="en-US" dirty="0" smtClean="0"/>
              <a:t>it </a:t>
            </a:r>
            <a:r>
              <a:rPr lang="en-US" dirty="0"/>
              <a:t>Out’ © </a:t>
            </a:r>
          </a:p>
          <a:p>
            <a:pPr>
              <a:spcBef>
                <a:spcPct val="50000"/>
              </a:spcBef>
            </a:pPr>
            <a:r>
              <a:rPr lang="en-US" dirty="0"/>
              <a:t>Steve </a:t>
            </a:r>
            <a:r>
              <a:rPr lang="en-US" dirty="0" err="1"/>
              <a:t>Parese</a:t>
            </a:r>
            <a:endParaRPr lang="en-US" dirty="0"/>
          </a:p>
          <a:p>
            <a:pPr>
              <a:spcBef>
                <a:spcPct val="50000"/>
              </a:spcBef>
            </a:pPr>
            <a:r>
              <a:rPr lang="en-US" dirty="0"/>
              <a:t>www.WorkinItOut.com</a:t>
            </a:r>
          </a:p>
        </p:txBody>
      </p:sp>
      <p:sp>
        <p:nvSpPr>
          <p:cNvPr id="3" name="Rectangle 2"/>
          <p:cNvSpPr/>
          <p:nvPr/>
        </p:nvSpPr>
        <p:spPr>
          <a:xfrm>
            <a:off x="4304078" y="2653234"/>
            <a:ext cx="4094711" cy="461665"/>
          </a:xfrm>
          <a:prstGeom prst="rect">
            <a:avLst/>
          </a:prstGeom>
        </p:spPr>
        <p:txBody>
          <a:bodyPr wrap="none">
            <a:spAutoFit/>
          </a:bodyPr>
          <a:lstStyle/>
          <a:p>
            <a:pPr>
              <a:spcBef>
                <a:spcPct val="50000"/>
              </a:spcBef>
            </a:pPr>
            <a:r>
              <a:rPr lang="en-US" sz="2400" dirty="0" smtClean="0"/>
              <a:t>Transportation Resources</a:t>
            </a:r>
          </a:p>
        </p:txBody>
      </p:sp>
      <p:sp>
        <p:nvSpPr>
          <p:cNvPr id="4" name="Rectangle 3"/>
          <p:cNvSpPr/>
          <p:nvPr/>
        </p:nvSpPr>
        <p:spPr>
          <a:xfrm>
            <a:off x="4688561" y="3276597"/>
            <a:ext cx="3958917" cy="830997"/>
          </a:xfrm>
          <a:prstGeom prst="rect">
            <a:avLst/>
          </a:prstGeom>
        </p:spPr>
        <p:txBody>
          <a:bodyPr wrap="square">
            <a:spAutoFit/>
          </a:bodyPr>
          <a:lstStyle/>
          <a:p>
            <a:pPr>
              <a:spcBef>
                <a:spcPct val="50000"/>
              </a:spcBef>
            </a:pPr>
            <a:r>
              <a:rPr lang="en-US" sz="2400" dirty="0" smtClean="0"/>
              <a:t>Nassau County Council on Aging (COA) </a:t>
            </a:r>
            <a:endParaRPr lang="en-US" sz="2400" dirty="0"/>
          </a:p>
        </p:txBody>
      </p:sp>
      <p:sp>
        <p:nvSpPr>
          <p:cNvPr id="5" name="Rectangle 4"/>
          <p:cNvSpPr/>
          <p:nvPr/>
        </p:nvSpPr>
        <p:spPr>
          <a:xfrm>
            <a:off x="4688561" y="4822040"/>
            <a:ext cx="4328999" cy="830997"/>
          </a:xfrm>
          <a:prstGeom prst="rect">
            <a:avLst/>
          </a:prstGeom>
        </p:spPr>
        <p:txBody>
          <a:bodyPr wrap="square">
            <a:spAutoFit/>
          </a:bodyPr>
          <a:lstStyle/>
          <a:p>
            <a:pPr>
              <a:spcBef>
                <a:spcPct val="50000"/>
              </a:spcBef>
            </a:pPr>
            <a:r>
              <a:rPr lang="en-US" sz="2400" dirty="0" smtClean="0"/>
              <a:t>Jacksonville Transportation Authority</a:t>
            </a:r>
            <a:endParaRPr lang="en-US" sz="2400" dirty="0"/>
          </a:p>
        </p:txBody>
      </p:sp>
      <p:sp>
        <p:nvSpPr>
          <p:cNvPr id="6" name="Rectangle 5"/>
          <p:cNvSpPr/>
          <p:nvPr/>
        </p:nvSpPr>
        <p:spPr>
          <a:xfrm>
            <a:off x="4688561" y="5785155"/>
            <a:ext cx="1182760" cy="461665"/>
          </a:xfrm>
          <a:prstGeom prst="rect">
            <a:avLst/>
          </a:prstGeom>
        </p:spPr>
        <p:txBody>
          <a:bodyPr wrap="none">
            <a:spAutoFit/>
          </a:bodyPr>
          <a:lstStyle/>
          <a:p>
            <a:pPr>
              <a:spcBef>
                <a:spcPct val="50000"/>
              </a:spcBef>
            </a:pPr>
            <a:r>
              <a:rPr lang="en-US" sz="2400" dirty="0" smtClean="0"/>
              <a:t>Family</a:t>
            </a:r>
            <a:endParaRPr lang="en-US" sz="2400" dirty="0"/>
          </a:p>
        </p:txBody>
      </p:sp>
      <p:sp>
        <p:nvSpPr>
          <p:cNvPr id="7" name="Rectangle 6"/>
          <p:cNvSpPr/>
          <p:nvPr/>
        </p:nvSpPr>
        <p:spPr>
          <a:xfrm>
            <a:off x="4304078" y="1684077"/>
            <a:ext cx="4572000" cy="830997"/>
          </a:xfrm>
          <a:prstGeom prst="rect">
            <a:avLst/>
          </a:prstGeom>
        </p:spPr>
        <p:txBody>
          <a:bodyPr>
            <a:spAutoFit/>
          </a:bodyPr>
          <a:lstStyle/>
          <a:p>
            <a:pPr>
              <a:spcBef>
                <a:spcPct val="50000"/>
              </a:spcBef>
            </a:pPr>
            <a:r>
              <a:rPr lang="en-US" sz="2400" dirty="0" smtClean="0"/>
              <a:t>Vocational Preparatory Instruction (VPI) Reading</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fade">
                                      <p:cBhvr>
                                        <p:cTn id="11" dur="500"/>
                                        <p:tgtEl>
                                          <p:spTgt spid="133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323"/>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fade">
                                      <p:cBhvr>
                                        <p:cTn id="19" dur="500"/>
                                        <p:tgtEl>
                                          <p:spTgt spid="133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320"/>
                                        </p:tgtEl>
                                        <p:attrNameLst>
                                          <p:attrName>style.visibility</p:attrName>
                                        </p:attrNameLst>
                                      </p:cBhvr>
                                      <p:to>
                                        <p:strVal val="visible"/>
                                      </p:to>
                                    </p:set>
                                    <p:animEffect transition="in" filter="fade">
                                      <p:cBhvr>
                                        <p:cTn id="24" dur="500"/>
                                        <p:tgtEl>
                                          <p:spTgt spid="133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319"/>
                                        </p:tgtEl>
                                        <p:attrNameLst>
                                          <p:attrName>style.visibility</p:attrName>
                                        </p:attrNameLst>
                                      </p:cBhvr>
                                      <p:to>
                                        <p:strVal val="visible"/>
                                      </p:to>
                                    </p:set>
                                    <p:animEffect transition="in" filter="fade">
                                      <p:cBhvr>
                                        <p:cTn id="29" dur="500"/>
                                        <p:tgtEl>
                                          <p:spTgt spid="1331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321"/>
                                        </p:tgtEl>
                                        <p:attrNameLst>
                                          <p:attrName>style.visibility</p:attrName>
                                        </p:attrNameLst>
                                      </p:cBhvr>
                                      <p:to>
                                        <p:strVal val="visible"/>
                                      </p:to>
                                    </p:set>
                                    <p:anim calcmode="lin" valueType="num">
                                      <p:cBhvr additive="base">
                                        <p:cTn id="34" dur="500" fill="hold"/>
                                        <p:tgtEl>
                                          <p:spTgt spid="13321"/>
                                        </p:tgtEl>
                                        <p:attrNameLst>
                                          <p:attrName>ppt_x</p:attrName>
                                        </p:attrNameLst>
                                      </p:cBhvr>
                                      <p:tavLst>
                                        <p:tav tm="0">
                                          <p:val>
                                            <p:strVal val="1+#ppt_w/2"/>
                                          </p:val>
                                        </p:tav>
                                        <p:tav tm="100000">
                                          <p:val>
                                            <p:strVal val="#ppt_x"/>
                                          </p:val>
                                        </p:tav>
                                      </p:tavLst>
                                    </p:anim>
                                    <p:anim calcmode="lin" valueType="num">
                                      <p:cBhvr additive="base">
                                        <p:cTn id="35" dur="500" fill="hold"/>
                                        <p:tgtEl>
                                          <p:spTgt spid="1332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1+#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1+#ppt_w/2"/>
                                          </p:val>
                                        </p:tav>
                                        <p:tav tm="100000">
                                          <p:val>
                                            <p:strVal val="#ppt_x"/>
                                          </p:val>
                                        </p:tav>
                                      </p:tavLst>
                                    </p:anim>
                                    <p:anim calcmode="lin" valueType="num">
                                      <p:cBhvr additive="base">
                                        <p:cTn id="53" dur="500" fill="hold"/>
                                        <p:tgtEl>
                                          <p:spTgt spid="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3322"/>
                                        </p:tgtEl>
                                        <p:attrNameLst>
                                          <p:attrName>style.visibility</p:attrName>
                                        </p:attrNameLst>
                                      </p:cBhvr>
                                      <p:to>
                                        <p:strVal val="visible"/>
                                      </p:to>
                                    </p:set>
                                    <p:anim calcmode="lin" valueType="num">
                                      <p:cBhvr additive="base">
                                        <p:cTn id="56" dur="500" fill="hold"/>
                                        <p:tgtEl>
                                          <p:spTgt spid="13322"/>
                                        </p:tgtEl>
                                        <p:attrNameLst>
                                          <p:attrName>ppt_x</p:attrName>
                                        </p:attrNameLst>
                                      </p:cBhvr>
                                      <p:tavLst>
                                        <p:tav tm="0">
                                          <p:val>
                                            <p:strVal val="1+#ppt_w/2"/>
                                          </p:val>
                                        </p:tav>
                                        <p:tav tm="100000">
                                          <p:val>
                                            <p:strVal val="#ppt_x"/>
                                          </p:val>
                                        </p:tav>
                                      </p:tavLst>
                                    </p:anim>
                                    <p:anim calcmode="lin" valueType="num">
                                      <p:cBhvr additive="base">
                                        <p:cTn id="57" dur="500" fill="hold"/>
                                        <p:tgtEl>
                                          <p:spTgt spid="13322"/>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1+#ppt_w/2"/>
                                          </p:val>
                                        </p:tav>
                                        <p:tav tm="100000">
                                          <p:val>
                                            <p:strVal val="#ppt_x"/>
                                          </p:val>
                                        </p:tav>
                                      </p:tavLst>
                                    </p:anim>
                                    <p:anim calcmode="lin" valueType="num">
                                      <p:cBhvr additive="base">
                                        <p:cTn id="6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19" grpId="0"/>
      <p:bldP spid="13320" grpId="0"/>
      <p:bldP spid="13321" grpId="0"/>
      <p:bldP spid="13322" grpId="0"/>
      <p:bldP spid="13323" grpId="0"/>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295400"/>
            <a:ext cx="7848600" cy="1107996"/>
          </a:xfrm>
          <a:prstGeom prst="rect">
            <a:avLst/>
          </a:prstGeom>
          <a:noFill/>
        </p:spPr>
        <p:txBody>
          <a:bodyPr wrap="square" rtlCol="0">
            <a:spAutoFit/>
          </a:bodyPr>
          <a:lstStyle/>
          <a:p>
            <a:r>
              <a:rPr lang="en-US" sz="2400" dirty="0"/>
              <a:t>Paint mixing </a:t>
            </a:r>
            <a:r>
              <a:rPr lang="en-US" sz="2400" dirty="0" smtClean="0"/>
              <a:t>materials consist </a:t>
            </a:r>
            <a:r>
              <a:rPr lang="en-US" sz="2400" dirty="0"/>
              <a:t>of all of these EXCEPT:</a:t>
            </a:r>
          </a:p>
          <a:p>
            <a:endParaRPr lang="en-US" dirty="0"/>
          </a:p>
        </p:txBody>
      </p:sp>
      <p:sp>
        <p:nvSpPr>
          <p:cNvPr id="8" name="Rectangle 7"/>
          <p:cNvSpPr/>
          <p:nvPr/>
        </p:nvSpPr>
        <p:spPr>
          <a:xfrm>
            <a:off x="1066800" y="2590800"/>
            <a:ext cx="4648200" cy="2246769"/>
          </a:xfrm>
          <a:prstGeom prst="rect">
            <a:avLst/>
          </a:prstGeom>
        </p:spPr>
        <p:txBody>
          <a:bodyPr wrap="square">
            <a:spAutoFit/>
          </a:bodyPr>
          <a:lstStyle/>
          <a:p>
            <a:pPr lvl="0"/>
            <a:r>
              <a:rPr lang="en-US" sz="2000" dirty="0" smtClean="0"/>
              <a:t>A. Mixing ratio cups and sticks.</a:t>
            </a:r>
          </a:p>
          <a:p>
            <a:pPr lvl="0"/>
            <a:endParaRPr lang="en-US" sz="2000" dirty="0" smtClean="0"/>
          </a:p>
          <a:p>
            <a:pPr lvl="0"/>
            <a:r>
              <a:rPr lang="en-US" sz="2000" dirty="0" smtClean="0"/>
              <a:t>B. Lint-free strainers.</a:t>
            </a:r>
          </a:p>
          <a:p>
            <a:pPr lvl="0"/>
            <a:endParaRPr lang="en-US" sz="2000" dirty="0" smtClean="0"/>
          </a:p>
          <a:p>
            <a:pPr lvl="0"/>
            <a:r>
              <a:rPr lang="en-US" sz="2000" dirty="0" smtClean="0"/>
              <a:t>C. Viscosity cups.</a:t>
            </a:r>
          </a:p>
          <a:p>
            <a:pPr lvl="0"/>
            <a:endParaRPr lang="en-US" sz="2000" dirty="0" smtClean="0"/>
          </a:p>
          <a:p>
            <a:pPr lvl="0"/>
            <a:r>
              <a:rPr lang="en-US" sz="2000" dirty="0" smtClean="0"/>
              <a:t>D. Air sanders.</a:t>
            </a:r>
            <a:endParaRPr lang="en-US" sz="2000" dirty="0"/>
          </a:p>
        </p:txBody>
      </p:sp>
      <p:sp>
        <p:nvSpPr>
          <p:cNvPr id="10" name="TextBox 9"/>
          <p:cNvSpPr txBox="1"/>
          <p:nvPr/>
        </p:nvSpPr>
        <p:spPr>
          <a:xfrm>
            <a:off x="1333500" y="76200"/>
            <a:ext cx="6477000" cy="707886"/>
          </a:xfrm>
          <a:prstGeom prst="rect">
            <a:avLst/>
          </a:prstGeom>
          <a:noFill/>
        </p:spPr>
        <p:txBody>
          <a:bodyPr wrap="square" rtlCol="0">
            <a:spAutoFit/>
          </a:bodyPr>
          <a:lstStyle/>
          <a:p>
            <a:pPr algn="ctr"/>
            <a:r>
              <a:rPr lang="en-US" sz="4000" dirty="0" smtClean="0"/>
              <a:t>Test Accommodations</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57484"/>
            <a:ext cx="6477000" cy="707886"/>
          </a:xfrm>
          <a:prstGeom prst="rect">
            <a:avLst/>
          </a:prstGeom>
          <a:noFill/>
        </p:spPr>
        <p:txBody>
          <a:bodyPr wrap="square" rtlCol="0">
            <a:spAutoFit/>
          </a:bodyPr>
          <a:lstStyle/>
          <a:p>
            <a:pPr algn="ctr"/>
            <a:r>
              <a:rPr lang="en-US" sz="4000" dirty="0" smtClean="0"/>
              <a:t>Difficulties</a:t>
            </a:r>
            <a:endParaRPr lang="en-US" sz="4000" dirty="0"/>
          </a:p>
        </p:txBody>
      </p:sp>
      <p:sp>
        <p:nvSpPr>
          <p:cNvPr id="2" name="Rectangle 1"/>
          <p:cNvSpPr/>
          <p:nvPr/>
        </p:nvSpPr>
        <p:spPr>
          <a:xfrm>
            <a:off x="2086303" y="1524000"/>
            <a:ext cx="4150432" cy="369332"/>
          </a:xfrm>
          <a:prstGeom prst="rect">
            <a:avLst/>
          </a:prstGeom>
        </p:spPr>
        <p:txBody>
          <a:bodyPr wrap="none">
            <a:spAutoFit/>
          </a:bodyPr>
          <a:lstStyle/>
          <a:p>
            <a:r>
              <a:rPr lang="en-US" dirty="0"/>
              <a:t>Enrollment/Registration processes</a:t>
            </a:r>
          </a:p>
        </p:txBody>
      </p:sp>
      <p:sp>
        <p:nvSpPr>
          <p:cNvPr id="4" name="Rectangle 3"/>
          <p:cNvSpPr/>
          <p:nvPr/>
        </p:nvSpPr>
        <p:spPr>
          <a:xfrm>
            <a:off x="2086303" y="3410073"/>
            <a:ext cx="2048959" cy="369332"/>
          </a:xfrm>
          <a:prstGeom prst="rect">
            <a:avLst/>
          </a:prstGeom>
        </p:spPr>
        <p:txBody>
          <a:bodyPr wrap="none">
            <a:spAutoFit/>
          </a:bodyPr>
          <a:lstStyle/>
          <a:p>
            <a:r>
              <a:rPr lang="en-US" dirty="0"/>
              <a:t>Dual </a:t>
            </a:r>
            <a:r>
              <a:rPr lang="en-US" dirty="0" smtClean="0"/>
              <a:t>Enrollment</a:t>
            </a:r>
            <a:endParaRPr lang="en-US" dirty="0"/>
          </a:p>
        </p:txBody>
      </p:sp>
      <p:sp>
        <p:nvSpPr>
          <p:cNvPr id="5" name="Rectangle 4"/>
          <p:cNvSpPr/>
          <p:nvPr/>
        </p:nvSpPr>
        <p:spPr>
          <a:xfrm>
            <a:off x="2086303" y="4759788"/>
            <a:ext cx="4588885" cy="369332"/>
          </a:xfrm>
          <a:prstGeom prst="rect">
            <a:avLst/>
          </a:prstGeom>
        </p:spPr>
        <p:txBody>
          <a:bodyPr wrap="none">
            <a:spAutoFit/>
          </a:bodyPr>
          <a:lstStyle/>
          <a:p>
            <a:r>
              <a:rPr lang="en-US" dirty="0" smtClean="0"/>
              <a:t>Doubts and concerns within </a:t>
            </a:r>
            <a:r>
              <a:rPr lang="en-US" dirty="0"/>
              <a:t>programs</a:t>
            </a:r>
          </a:p>
        </p:txBody>
      </p:sp>
      <p:sp>
        <p:nvSpPr>
          <p:cNvPr id="6" name="Rectangle 5"/>
          <p:cNvSpPr/>
          <p:nvPr/>
        </p:nvSpPr>
        <p:spPr>
          <a:xfrm>
            <a:off x="3078820" y="2060358"/>
            <a:ext cx="4541180" cy="369332"/>
          </a:xfrm>
          <a:prstGeom prst="rect">
            <a:avLst/>
          </a:prstGeom>
        </p:spPr>
        <p:txBody>
          <a:bodyPr wrap="none">
            <a:spAutoFit/>
          </a:bodyPr>
          <a:lstStyle/>
          <a:p>
            <a:r>
              <a:rPr lang="en-US" dirty="0" smtClean="0"/>
              <a:t>-lack </a:t>
            </a:r>
            <a:r>
              <a:rPr lang="en-US" dirty="0"/>
              <a:t>of knowledge of </a:t>
            </a:r>
            <a:r>
              <a:rPr lang="en-US" dirty="0" smtClean="0"/>
              <a:t>Project Achieve</a:t>
            </a:r>
            <a:endParaRPr lang="en-US" dirty="0"/>
          </a:p>
        </p:txBody>
      </p:sp>
      <p:sp>
        <p:nvSpPr>
          <p:cNvPr id="8" name="Rectangle 7"/>
          <p:cNvSpPr/>
          <p:nvPr/>
        </p:nvSpPr>
        <p:spPr>
          <a:xfrm>
            <a:off x="3078820" y="2596716"/>
            <a:ext cx="5843203" cy="646331"/>
          </a:xfrm>
          <a:prstGeom prst="rect">
            <a:avLst/>
          </a:prstGeom>
        </p:spPr>
        <p:txBody>
          <a:bodyPr wrap="none">
            <a:spAutoFit/>
          </a:bodyPr>
          <a:lstStyle/>
          <a:p>
            <a:r>
              <a:rPr lang="en-US" dirty="0" smtClean="0"/>
              <a:t>-lack </a:t>
            </a:r>
            <a:r>
              <a:rPr lang="en-US" dirty="0"/>
              <a:t>of knowledge </a:t>
            </a:r>
            <a:r>
              <a:rPr lang="en-US" dirty="0" smtClean="0"/>
              <a:t>of Dual Enrollment, </a:t>
            </a:r>
          </a:p>
          <a:p>
            <a:r>
              <a:rPr lang="en-US" dirty="0" smtClean="0"/>
              <a:t>specifically what it DOES and DOES NOT pay for</a:t>
            </a:r>
            <a:endParaRPr lang="en-US" dirty="0"/>
          </a:p>
        </p:txBody>
      </p:sp>
      <p:sp>
        <p:nvSpPr>
          <p:cNvPr id="9" name="Rectangle 8"/>
          <p:cNvSpPr/>
          <p:nvPr/>
        </p:nvSpPr>
        <p:spPr>
          <a:xfrm>
            <a:off x="3078820" y="3946431"/>
            <a:ext cx="5849999" cy="646331"/>
          </a:xfrm>
          <a:prstGeom prst="rect">
            <a:avLst/>
          </a:prstGeom>
        </p:spPr>
        <p:txBody>
          <a:bodyPr wrap="none">
            <a:spAutoFit/>
          </a:bodyPr>
          <a:lstStyle/>
          <a:p>
            <a:r>
              <a:rPr lang="en-US" dirty="0" smtClean="0"/>
              <a:t>-Record keeping: FTEs, Adopting Course Coding,</a:t>
            </a:r>
          </a:p>
          <a:p>
            <a:r>
              <a:rPr lang="en-US" dirty="0" smtClean="0"/>
              <a:t>Eligibility!</a:t>
            </a:r>
            <a:endParaRPr lang="en-US" dirty="0"/>
          </a:p>
        </p:txBody>
      </p:sp>
      <p:sp>
        <p:nvSpPr>
          <p:cNvPr id="7" name="Rectangle 6"/>
          <p:cNvSpPr/>
          <p:nvPr/>
        </p:nvSpPr>
        <p:spPr>
          <a:xfrm>
            <a:off x="2086303" y="5832506"/>
            <a:ext cx="4525598" cy="369332"/>
          </a:xfrm>
          <a:prstGeom prst="rect">
            <a:avLst/>
          </a:prstGeom>
        </p:spPr>
        <p:txBody>
          <a:bodyPr wrap="none">
            <a:spAutoFit/>
          </a:bodyPr>
          <a:lstStyle/>
          <a:p>
            <a:r>
              <a:rPr lang="en-US" dirty="0"/>
              <a:t>Scheduling and long term completion</a:t>
            </a:r>
          </a:p>
        </p:txBody>
      </p:sp>
      <p:sp>
        <p:nvSpPr>
          <p:cNvPr id="12" name="Rectangle 11"/>
          <p:cNvSpPr/>
          <p:nvPr/>
        </p:nvSpPr>
        <p:spPr>
          <a:xfrm>
            <a:off x="3155380" y="5296146"/>
            <a:ext cx="4286110" cy="369332"/>
          </a:xfrm>
          <a:prstGeom prst="rect">
            <a:avLst/>
          </a:prstGeom>
        </p:spPr>
        <p:txBody>
          <a:bodyPr wrap="none">
            <a:spAutoFit/>
          </a:bodyPr>
          <a:lstStyle/>
          <a:p>
            <a:r>
              <a:rPr lang="en-US" dirty="0" smtClean="0"/>
              <a:t>-Could students keep up? Support?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57484"/>
            <a:ext cx="6477000" cy="707886"/>
          </a:xfrm>
          <a:prstGeom prst="rect">
            <a:avLst/>
          </a:prstGeom>
          <a:noFill/>
        </p:spPr>
        <p:txBody>
          <a:bodyPr wrap="square" rtlCol="0">
            <a:spAutoFit/>
          </a:bodyPr>
          <a:lstStyle/>
          <a:p>
            <a:pPr algn="ctr"/>
            <a:r>
              <a:rPr lang="en-US" sz="4000" dirty="0" smtClean="0"/>
              <a:t>Solutions</a:t>
            </a:r>
            <a:endParaRPr lang="en-US" sz="4000" dirty="0"/>
          </a:p>
        </p:txBody>
      </p:sp>
      <p:sp>
        <p:nvSpPr>
          <p:cNvPr id="2" name="Rectangle 1"/>
          <p:cNvSpPr/>
          <p:nvPr/>
        </p:nvSpPr>
        <p:spPr>
          <a:xfrm>
            <a:off x="2086303" y="1524000"/>
            <a:ext cx="4150432" cy="369332"/>
          </a:xfrm>
          <a:prstGeom prst="rect">
            <a:avLst/>
          </a:prstGeom>
        </p:spPr>
        <p:txBody>
          <a:bodyPr wrap="none">
            <a:spAutoFit/>
          </a:bodyPr>
          <a:lstStyle/>
          <a:p>
            <a:r>
              <a:rPr lang="en-US" dirty="0"/>
              <a:t>Enrollment/Registration processes</a:t>
            </a:r>
          </a:p>
        </p:txBody>
      </p:sp>
      <p:sp>
        <p:nvSpPr>
          <p:cNvPr id="4" name="Rectangle 3"/>
          <p:cNvSpPr/>
          <p:nvPr/>
        </p:nvSpPr>
        <p:spPr>
          <a:xfrm>
            <a:off x="2086303" y="3478428"/>
            <a:ext cx="2048959" cy="369332"/>
          </a:xfrm>
          <a:prstGeom prst="rect">
            <a:avLst/>
          </a:prstGeom>
        </p:spPr>
        <p:txBody>
          <a:bodyPr wrap="none">
            <a:spAutoFit/>
          </a:bodyPr>
          <a:lstStyle/>
          <a:p>
            <a:r>
              <a:rPr lang="en-US" dirty="0"/>
              <a:t>Dual </a:t>
            </a:r>
            <a:r>
              <a:rPr lang="en-US" dirty="0" smtClean="0"/>
              <a:t>Enrollment</a:t>
            </a:r>
          </a:p>
        </p:txBody>
      </p:sp>
      <p:sp>
        <p:nvSpPr>
          <p:cNvPr id="5" name="Rectangle 4"/>
          <p:cNvSpPr/>
          <p:nvPr/>
        </p:nvSpPr>
        <p:spPr>
          <a:xfrm>
            <a:off x="2086303" y="4596714"/>
            <a:ext cx="4588885" cy="369332"/>
          </a:xfrm>
          <a:prstGeom prst="rect">
            <a:avLst/>
          </a:prstGeom>
        </p:spPr>
        <p:txBody>
          <a:bodyPr wrap="none">
            <a:spAutoFit/>
          </a:bodyPr>
          <a:lstStyle/>
          <a:p>
            <a:r>
              <a:rPr lang="en-US" dirty="0" smtClean="0"/>
              <a:t>Doubts and concerns within </a:t>
            </a:r>
            <a:r>
              <a:rPr lang="en-US" dirty="0"/>
              <a:t>programs</a:t>
            </a:r>
          </a:p>
        </p:txBody>
      </p:sp>
      <p:sp>
        <p:nvSpPr>
          <p:cNvPr id="6" name="Rectangle 5"/>
          <p:cNvSpPr/>
          <p:nvPr/>
        </p:nvSpPr>
        <p:spPr>
          <a:xfrm>
            <a:off x="3078820" y="2076197"/>
            <a:ext cx="2465227" cy="369332"/>
          </a:xfrm>
          <a:prstGeom prst="rect">
            <a:avLst/>
          </a:prstGeom>
        </p:spPr>
        <p:txBody>
          <a:bodyPr wrap="none">
            <a:spAutoFit/>
          </a:bodyPr>
          <a:lstStyle/>
          <a:p>
            <a:r>
              <a:rPr lang="en-US" dirty="0" smtClean="0"/>
              <a:t>-Advanced Timeline</a:t>
            </a:r>
            <a:endParaRPr lang="en-US" dirty="0"/>
          </a:p>
        </p:txBody>
      </p:sp>
      <p:sp>
        <p:nvSpPr>
          <p:cNvPr id="8" name="Rectangle 7"/>
          <p:cNvSpPr/>
          <p:nvPr/>
        </p:nvSpPr>
        <p:spPr>
          <a:xfrm>
            <a:off x="3078820" y="2566573"/>
            <a:ext cx="2550250" cy="369332"/>
          </a:xfrm>
          <a:prstGeom prst="rect">
            <a:avLst/>
          </a:prstGeom>
        </p:spPr>
        <p:txBody>
          <a:bodyPr wrap="none">
            <a:spAutoFit/>
          </a:bodyPr>
          <a:lstStyle/>
          <a:p>
            <a:r>
              <a:rPr lang="en-US" dirty="0" smtClean="0"/>
              <a:t>-Program Familiarity</a:t>
            </a:r>
            <a:endParaRPr lang="en-US" dirty="0"/>
          </a:p>
        </p:txBody>
      </p:sp>
      <p:sp>
        <p:nvSpPr>
          <p:cNvPr id="9" name="Rectangle 8"/>
          <p:cNvSpPr/>
          <p:nvPr/>
        </p:nvSpPr>
        <p:spPr>
          <a:xfrm>
            <a:off x="3078820" y="4037571"/>
            <a:ext cx="2465227" cy="369332"/>
          </a:xfrm>
          <a:prstGeom prst="rect">
            <a:avLst/>
          </a:prstGeom>
        </p:spPr>
        <p:txBody>
          <a:bodyPr wrap="none">
            <a:spAutoFit/>
          </a:bodyPr>
          <a:lstStyle/>
          <a:p>
            <a:r>
              <a:rPr lang="en-US" dirty="0" smtClean="0"/>
              <a:t>-Advanced Timeline</a:t>
            </a:r>
            <a:endParaRPr lang="en-US" dirty="0"/>
          </a:p>
        </p:txBody>
      </p:sp>
      <p:sp>
        <p:nvSpPr>
          <p:cNvPr id="7" name="Rectangle 6"/>
          <p:cNvSpPr/>
          <p:nvPr/>
        </p:nvSpPr>
        <p:spPr>
          <a:xfrm>
            <a:off x="2086303" y="5835134"/>
            <a:ext cx="4525598" cy="369332"/>
          </a:xfrm>
          <a:prstGeom prst="rect">
            <a:avLst/>
          </a:prstGeom>
        </p:spPr>
        <p:txBody>
          <a:bodyPr wrap="none">
            <a:spAutoFit/>
          </a:bodyPr>
          <a:lstStyle/>
          <a:p>
            <a:r>
              <a:rPr lang="en-US" dirty="0"/>
              <a:t>Scheduling and long term completion</a:t>
            </a:r>
          </a:p>
        </p:txBody>
      </p:sp>
      <p:sp>
        <p:nvSpPr>
          <p:cNvPr id="11" name="Rectangle 10"/>
          <p:cNvSpPr/>
          <p:nvPr/>
        </p:nvSpPr>
        <p:spPr>
          <a:xfrm>
            <a:off x="3155380" y="5181600"/>
            <a:ext cx="4610493" cy="369332"/>
          </a:xfrm>
          <a:prstGeom prst="rect">
            <a:avLst/>
          </a:prstGeom>
        </p:spPr>
        <p:txBody>
          <a:bodyPr wrap="none">
            <a:spAutoFit/>
          </a:bodyPr>
          <a:lstStyle/>
          <a:p>
            <a:r>
              <a:rPr lang="en-US" dirty="0" smtClean="0"/>
              <a:t>-Meetings, assurances, demonstration</a:t>
            </a:r>
            <a:endParaRPr lang="en-US" dirty="0"/>
          </a:p>
        </p:txBody>
      </p:sp>
      <p:sp>
        <p:nvSpPr>
          <p:cNvPr id="12" name="Rectangle 11"/>
          <p:cNvSpPr/>
          <p:nvPr/>
        </p:nvSpPr>
        <p:spPr>
          <a:xfrm>
            <a:off x="3078820" y="3056948"/>
            <a:ext cx="4537909" cy="369332"/>
          </a:xfrm>
          <a:prstGeom prst="rect">
            <a:avLst/>
          </a:prstGeom>
        </p:spPr>
        <p:txBody>
          <a:bodyPr wrap="none">
            <a:spAutoFit/>
          </a:bodyPr>
          <a:lstStyle/>
          <a:p>
            <a:r>
              <a:rPr lang="en-US" dirty="0" smtClean="0"/>
              <a:t>-Access to funds: VR, Duval, Nassau</a:t>
            </a:r>
            <a:endParaRPr lang="en-US" dirty="0"/>
          </a:p>
        </p:txBody>
      </p:sp>
    </p:spTree>
    <p:extLst>
      <p:ext uri="{BB962C8B-B14F-4D97-AF65-F5344CB8AC3E}">
        <p14:creationId xmlns:p14="http://schemas.microsoft.com/office/powerpoint/2010/main" val="3290361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878</Words>
  <Application>Microsoft Office PowerPoint</Application>
  <PresentationFormat>On-screen Show (4:3)</PresentationFormat>
  <Paragraphs>193</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Druidian Scholarly Action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West</dc:creator>
  <cp:lastModifiedBy>Mary P</cp:lastModifiedBy>
  <cp:revision>55</cp:revision>
  <cp:lastPrinted>2011-10-26T21:44:47Z</cp:lastPrinted>
  <dcterms:created xsi:type="dcterms:W3CDTF">2011-10-25T02:23:13Z</dcterms:created>
  <dcterms:modified xsi:type="dcterms:W3CDTF">2011-11-20T17:17:22Z</dcterms:modified>
</cp:coreProperties>
</file>