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sldIdLst>
    <p:sldId id="264" r:id="rId2"/>
    <p:sldId id="290" r:id="rId3"/>
    <p:sldId id="292" r:id="rId4"/>
    <p:sldId id="293" r:id="rId5"/>
    <p:sldId id="280" r:id="rId6"/>
    <p:sldId id="273" r:id="rId7"/>
    <p:sldId id="283" r:id="rId8"/>
    <p:sldId id="284" r:id="rId9"/>
    <p:sldId id="285" r:id="rId10"/>
    <p:sldId id="281" r:id="rId11"/>
    <p:sldId id="260" r:id="rId12"/>
    <p:sldId id="271" r:id="rId13"/>
    <p:sldId id="261" r:id="rId14"/>
    <p:sldId id="265" r:id="rId15"/>
    <p:sldId id="268" r:id="rId16"/>
    <p:sldId id="277" r:id="rId17"/>
    <p:sldId id="263" r:id="rId18"/>
    <p:sldId id="287" r:id="rId19"/>
    <p:sldId id="262" r:id="rId20"/>
    <p:sldId id="267" r:id="rId21"/>
    <p:sldId id="270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6699"/>
    <a:srgbClr val="FFCC00"/>
    <a:srgbClr val="E64336"/>
    <a:srgbClr val="E85044"/>
    <a:srgbClr val="FF9933"/>
    <a:srgbClr val="006699"/>
    <a:srgbClr val="3366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fld id="{F8F81020-90C2-43FC-A272-7BD68CF6E9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82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22E6E-7D68-492F-AF2B-29333EE3A8C7}" type="slidenum">
              <a:rPr lang="en-US"/>
              <a:pPr/>
              <a:t>7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Experience.  Hourly rate vs salary and Benefits (insurance/leave).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249996-02E0-4558-B17C-7DFD860CF721}" type="slidenum">
              <a:rPr lang="en-US"/>
              <a:pPr/>
              <a:t>8</a:t>
            </a:fld>
            <a:endParaRPr lang="en-US"/>
          </a:p>
        </p:txBody>
      </p:sp>
      <p:sp>
        <p:nvSpPr>
          <p:cNvPr id="25603" name="Rectangle 13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AB2B00B5-88C8-4E0E-A275-2DC5FFF8EA50}" type="slidenum">
              <a:rPr lang="en-US" sz="1200"/>
              <a:pPr algn="r" defTabSz="931863"/>
              <a:t>8</a:t>
            </a:fld>
            <a:endParaRPr lang="en-US" sz="1200"/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11200"/>
            <a:ext cx="4648200" cy="3486150"/>
          </a:xfrm>
          <a:ln w="12700" cap="flat">
            <a:solidFill>
              <a:schemeClr val="tx1"/>
            </a:solidFill>
          </a:ln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4422775"/>
            <a:ext cx="5207000" cy="4197350"/>
          </a:xfrm>
          <a:noFill/>
          <a:ln/>
        </p:spPr>
        <p:txBody>
          <a:bodyPr lIns="128739" tIns="65162" rIns="128739" bIns="65162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7106A2-FAD4-43A7-ABD8-4C5F34AFCF99}" type="slidenum">
              <a:rPr lang="en-US"/>
              <a:pPr/>
              <a:t>9</a:t>
            </a:fld>
            <a:endParaRPr lang="en-US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E3A4AECA-9FBD-4E29-A5FE-CC3C79951E64}" type="slidenum">
              <a:rPr lang="en-US" sz="1200"/>
              <a:pPr algn="r" defTabSz="931863"/>
              <a:t>9</a:t>
            </a:fld>
            <a:endParaRPr lang="en-US" sz="12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11200"/>
            <a:ext cx="4648200" cy="3486150"/>
          </a:xfrm>
          <a:ln w="12700" cap="flat">
            <a:solidFill>
              <a:schemeClr val="tx1"/>
            </a:solidFill>
          </a:ln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4422775"/>
            <a:ext cx="5207000" cy="4197350"/>
          </a:xfrm>
          <a:noFill/>
          <a:ln/>
        </p:spPr>
        <p:txBody>
          <a:bodyPr lIns="128739" tIns="65162" rIns="128739" bIns="65162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D823D3-0FCC-460E-8946-C13B02052E2A}" type="slidenum">
              <a:rPr lang="en-US"/>
              <a:pPr/>
              <a:t>11</a:t>
            </a:fld>
            <a:endParaRPr lang="en-US"/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8B70301A-0FFF-476E-A5A6-6A930704D19D}" type="slidenum">
              <a:rPr lang="en-US" sz="1200">
                <a:latin typeface="Calibri" pitchFamily="34" charset="0"/>
              </a:rPr>
              <a:pPr algn="r" defTabSz="931863"/>
              <a:t>11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172" tIns="46587" rIns="93172" bIns="46587"/>
          <a:lstStyle/>
          <a:p>
            <a:pPr eaLnBrk="1" hangingPunct="1"/>
            <a:r>
              <a:rPr lang="en-US" smtClean="0"/>
              <a:t>By engaging students with disabilities early we can help keep them in school &amp; guide them into training, education and careers.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1B22E7-85E2-488B-A1EF-7916513638EC}" type="slidenum">
              <a:rPr lang="en-US"/>
              <a:pPr/>
              <a:t>13</a:t>
            </a:fld>
            <a:endParaRPr lang="en-US"/>
          </a:p>
        </p:txBody>
      </p:sp>
      <p:sp>
        <p:nvSpPr>
          <p:cNvPr id="2867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100" smtClean="0">
                <a:solidFill>
                  <a:srgbClr val="0000CC"/>
                </a:solidFill>
                <a:cs typeface="Arial" charset="0"/>
              </a:rPr>
              <a:t>(environmental, physical and mental)</a:t>
            </a:r>
          </a:p>
        </p:txBody>
      </p:sp>
      <p:sp>
        <p:nvSpPr>
          <p:cNvPr id="28677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F8AE7881-C876-40B8-9ADA-9ABCCE1C04D1}" type="slidenum">
              <a:rPr lang="en-US" sz="1200">
                <a:cs typeface="Arial" charset="0"/>
              </a:rPr>
              <a:pPr algn="r" defTabSz="931863"/>
              <a:t>13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3730F-BDFF-4490-AAFB-E45EBADD1BC2}" type="slidenum">
              <a:rPr lang="en-US"/>
              <a:pPr/>
              <a:t>15</a:t>
            </a:fld>
            <a:endParaRPr lang="en-US"/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C1877E7E-8E04-4D8D-8DEB-50F8C79284FD}" type="slidenum">
              <a:rPr lang="en-US" sz="1200"/>
              <a:pPr algn="r" defTabSz="931863"/>
              <a:t>15</a:t>
            </a:fld>
            <a:endParaRPr lang="en-US" sz="1200"/>
          </a:p>
        </p:txBody>
      </p:sp>
      <p:sp>
        <p:nvSpPr>
          <p:cNvPr id="2970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70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3172" tIns="46587" rIns="93172" bIns="46587"/>
          <a:lstStyle/>
          <a:p>
            <a:pPr eaLnBrk="1" hangingPunct="1"/>
            <a:r>
              <a:rPr lang="en-US" smtClean="0"/>
              <a:t>Explain basis for evidenced based and promising practices.</a:t>
            </a:r>
          </a:p>
        </p:txBody>
      </p:sp>
      <p:sp>
        <p:nvSpPr>
          <p:cNvPr id="29702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F92C2E50-C1D3-44FD-98DF-6FB4AAC7EB05}" type="slidenum">
              <a:rPr lang="en-US" sz="1200">
                <a:cs typeface="Arial" charset="0"/>
              </a:rPr>
              <a:pPr algn="r" defTabSz="931863"/>
              <a:t>15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86B2EE-8310-451F-8606-615994010A83}" type="slidenum">
              <a:rPr lang="en-US"/>
              <a:pPr/>
              <a:t>16</a:t>
            </a:fld>
            <a:endParaRPr lang="en-US"/>
          </a:p>
        </p:txBody>
      </p:sp>
      <p:sp>
        <p:nvSpPr>
          <p:cNvPr id="30723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8CEEAFF6-D96C-46C5-A3D9-575E4B9D2874}" type="slidenum">
              <a:rPr lang="en-US" sz="1200"/>
              <a:pPr algn="r" defTabSz="931863"/>
              <a:t>16</a:t>
            </a:fld>
            <a:endParaRPr lang="en-US" sz="1200"/>
          </a:p>
        </p:txBody>
      </p:sp>
      <p:sp>
        <p:nvSpPr>
          <p:cNvPr id="3072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3172" tIns="46587" rIns="93172" bIns="46587"/>
          <a:lstStyle/>
          <a:p>
            <a:pPr eaLnBrk="1" hangingPunct="1"/>
            <a:r>
              <a:rPr lang="en-US" smtClean="0"/>
              <a:t>Explain basis for evidenced based and promising practices.</a:t>
            </a:r>
          </a:p>
        </p:txBody>
      </p:sp>
      <p:sp>
        <p:nvSpPr>
          <p:cNvPr id="3072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2" tIns="46587" rIns="93172" bIns="46587" anchor="b"/>
          <a:lstStyle/>
          <a:p>
            <a:pPr algn="r" defTabSz="931863"/>
            <a:fld id="{C858B3F1-B575-4E2E-B314-E76F172B4A1E}" type="slidenum">
              <a:rPr lang="en-US" sz="1200">
                <a:cs typeface="Arial" charset="0"/>
              </a:rPr>
              <a:pPr algn="r" defTabSz="931863"/>
              <a:t>16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9EEA9A-97A1-447A-84FB-39C3A605B937}" type="slidenum">
              <a:rPr lang="en-US"/>
              <a:pPr/>
              <a:t>21</a:t>
            </a:fld>
            <a:endParaRPr lang="en-US"/>
          </a:p>
        </p:txBody>
      </p:sp>
      <p:sp>
        <p:nvSpPr>
          <p:cNvPr id="3174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9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7" tIns="46589" rIns="93177" bIns="46589" anchor="b"/>
          <a:lstStyle/>
          <a:p>
            <a:pPr algn="r" defTabSz="931863"/>
            <a:fld id="{8A6FE245-A214-4732-BC3C-B6418DD6E16B}" type="slidenum">
              <a:rPr lang="en-US" sz="1200">
                <a:cs typeface="Arial" charset="0"/>
              </a:rPr>
              <a:pPr algn="r" defTabSz="931863"/>
              <a:t>21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4F7F78-E2E6-475B-93A1-ABBFC362B0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06819-99B3-4C03-8CE7-2B8902CF49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B3D99-2926-47DB-8FC5-5CABFE7373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E1166-3757-4098-A4DD-E3C18B746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5335A-6E9A-4443-AAA9-20DAA0088C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498E7-705C-4764-A50D-0360FCF706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A351D-B801-425A-82D7-8C2D3BE569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C9CCA-709B-439A-B1DB-100F74A371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689D4-4E0C-46F1-890E-B6643225F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61E31-0E1E-44C7-B803-FEA72A689D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705AE-C242-4A3B-BABC-C39548ABB2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7A1AC612-C983-4865-BCEE-70D8EE09D8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89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habworks.org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irk.Hall@vr.fldoe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3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5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oleObject" Target="../embeddings/Microsoft_Excel_97-2003_Worksheet4.xls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0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9144000" cy="4876800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en-US" sz="21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en-US" sz="21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1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1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800" b="1" dirty="0" smtClean="0">
                <a:solidFill>
                  <a:srgbClr val="39639D"/>
                </a:solidFill>
                <a:latin typeface="+mn-lt"/>
              </a:rPr>
              <a:t>DIVISION OF </a:t>
            </a:r>
            <a:br>
              <a:rPr lang="en-US" sz="3800" b="1" dirty="0" smtClean="0">
                <a:solidFill>
                  <a:srgbClr val="39639D"/>
                </a:solidFill>
                <a:latin typeface="+mn-lt"/>
              </a:rPr>
            </a:br>
            <a:r>
              <a:rPr lang="en-US" sz="3800" b="1" dirty="0" smtClean="0">
                <a:solidFill>
                  <a:srgbClr val="39639D"/>
                </a:solidFill>
                <a:latin typeface="+mn-lt"/>
              </a:rPr>
              <a:t>VOCATIONAL REHABILITATION </a:t>
            </a:r>
            <a:r>
              <a:rPr lang="en-US" sz="2100" b="1" dirty="0" smtClean="0">
                <a:solidFill>
                  <a:srgbClr val="0000CC"/>
                </a:solidFill>
              </a:rPr>
              <a:t/>
            </a:r>
            <a:br>
              <a:rPr lang="en-US" sz="2100" b="1" dirty="0" smtClean="0">
                <a:solidFill>
                  <a:srgbClr val="0000CC"/>
                </a:solidFill>
              </a:rPr>
            </a:br>
            <a:r>
              <a:rPr lang="en-US" sz="2800" b="1" dirty="0" smtClean="0">
                <a:solidFill>
                  <a:srgbClr val="0000CC"/>
                </a:solidFill>
              </a:rPr>
              <a:t/>
            </a:r>
            <a:br>
              <a:rPr lang="en-US" sz="2800" b="1" dirty="0" smtClean="0">
                <a:solidFill>
                  <a:srgbClr val="0000CC"/>
                </a:solidFill>
              </a:rPr>
            </a:br>
            <a:r>
              <a:rPr lang="en-US" sz="1700" b="1" dirty="0" smtClean="0">
                <a:solidFill>
                  <a:srgbClr val="0000CC"/>
                </a:solidFill>
              </a:rPr>
              <a:t>      </a:t>
            </a:r>
            <a:r>
              <a:rPr lang="en-US" sz="5700" b="1" dirty="0" smtClean="0">
                <a:solidFill>
                  <a:srgbClr val="0000CC"/>
                </a:solidFill>
              </a:rPr>
              <a:t>Project 10 Region 2 </a:t>
            </a:r>
            <a:br>
              <a:rPr lang="en-US" sz="5700" b="1" dirty="0" smtClean="0">
                <a:solidFill>
                  <a:srgbClr val="0000CC"/>
                </a:solidFill>
              </a:rPr>
            </a:br>
            <a:r>
              <a:rPr lang="en-US" sz="2600" b="1" dirty="0" smtClean="0">
                <a:solidFill>
                  <a:srgbClr val="0000CC"/>
                </a:solidFill>
              </a:rPr>
              <a:t/>
            </a:r>
            <a:br>
              <a:rPr lang="en-US" sz="2600" b="1" dirty="0" smtClean="0">
                <a:solidFill>
                  <a:srgbClr val="0000CC"/>
                </a:solidFill>
              </a:rPr>
            </a:br>
            <a:r>
              <a:rPr lang="en-US" b="1" dirty="0" smtClean="0">
                <a:solidFill>
                  <a:srgbClr val="0000CC"/>
                </a:solidFill>
              </a:rPr>
              <a:t> </a:t>
            </a:r>
            <a:r>
              <a:rPr lang="en-US" sz="4400" b="1" dirty="0" smtClean="0">
                <a:solidFill>
                  <a:srgbClr val="336699"/>
                </a:solidFill>
                <a:latin typeface="+mn-lt"/>
              </a:rPr>
              <a:t>2011 Institute</a:t>
            </a:r>
            <a:r>
              <a:rPr lang="en-US" sz="4400" b="1" dirty="0" smtClean="0">
                <a:solidFill>
                  <a:srgbClr val="0000CC"/>
                </a:solidFill>
                <a:latin typeface="+mn-lt"/>
              </a:rPr>
              <a:t>  </a:t>
            </a:r>
            <a:r>
              <a:rPr lang="en-US" sz="3800" b="1" dirty="0" smtClean="0">
                <a:solidFill>
                  <a:srgbClr val="FFCC00"/>
                </a:solidFill>
              </a:rPr>
              <a:t/>
            </a:r>
            <a:br>
              <a:rPr lang="en-US" sz="3800" b="1" dirty="0" smtClean="0">
                <a:solidFill>
                  <a:srgbClr val="FFCC00"/>
                </a:solidFill>
              </a:rPr>
            </a:br>
            <a:endParaRPr lang="en-US" sz="3800" b="1" dirty="0" smtClean="0">
              <a:solidFill>
                <a:srgbClr val="FFCC00"/>
              </a:solidFill>
            </a:endParaRPr>
          </a:p>
        </p:txBody>
      </p:sp>
      <p:sp>
        <p:nvSpPr>
          <p:cNvPr id="100361" name="Rectangle 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13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3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352800" y="5097463"/>
          <a:ext cx="2133600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4" imgW="1296916" imgH="1050941" progId="">
                  <p:embed/>
                </p:oleObj>
              </mc:Choice>
              <mc:Fallback>
                <p:oleObj name="Document" r:id="rId4" imgW="1296916" imgH="1050941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097463"/>
                        <a:ext cx="2133600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dirty="0" smtClean="0">
                <a:solidFill>
                  <a:srgbClr val="336699"/>
                </a:solidFill>
                <a:latin typeface="+mn-lt"/>
              </a:rPr>
              <a:t>Getting and Keeping A Job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4530725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r>
              <a:rPr lang="en-US" sz="4400" b="1" smtClean="0">
                <a:solidFill>
                  <a:srgbClr val="0000CC"/>
                </a:solidFill>
              </a:rPr>
              <a:t>                    WOM</a:t>
            </a:r>
          </a:p>
          <a:p>
            <a:pPr algn="ctr" eaLnBrk="1" hangingPunct="1">
              <a:buClr>
                <a:srgbClr val="E64336"/>
              </a:buClr>
              <a:buFont typeface="Wingdings" pitchFamily="2" charset="2"/>
              <a:buNone/>
            </a:pPr>
            <a:endParaRPr lang="en-US" sz="4400" b="1" smtClean="0">
              <a:solidFill>
                <a:srgbClr val="0000CC"/>
              </a:solidFill>
            </a:endParaRPr>
          </a:p>
          <a:p>
            <a:pPr algn="ctr" eaLnBrk="1" hangingPunct="1">
              <a:buClr>
                <a:srgbClr val="E64336"/>
              </a:buClr>
              <a:buFont typeface="Wingdings" pitchFamily="2" charset="2"/>
              <a:buNone/>
            </a:pPr>
            <a:endParaRPr lang="en-US" sz="4400" b="1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endParaRPr lang="en-US" sz="4400" b="1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r>
              <a:rPr lang="en-US" sz="4400" b="1" smtClean="0">
                <a:solidFill>
                  <a:srgbClr val="0000CC"/>
                </a:solidFill>
              </a:rPr>
              <a:t>Network			Relationship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971800" y="4953000"/>
            <a:ext cx="1981200" cy="304800"/>
          </a:xfrm>
          <a:prstGeom prst="leftRightArrow">
            <a:avLst>
              <a:gd name="adj1" fmla="val 49676"/>
              <a:gd name="adj2" fmla="val 1354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 rot="2782255">
            <a:off x="2372519" y="1666081"/>
            <a:ext cx="314325" cy="3382963"/>
          </a:xfrm>
          <a:prstGeom prst="upDownArrow">
            <a:avLst>
              <a:gd name="adj1" fmla="val 56213"/>
              <a:gd name="adj2" fmla="val 1885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270" name="AutoShape 7"/>
          <p:cNvSpPr>
            <a:spLocks noChangeArrowheads="1"/>
          </p:cNvSpPr>
          <p:nvPr/>
        </p:nvSpPr>
        <p:spPr bwMode="auto">
          <a:xfrm rot="-2191883">
            <a:off x="5867400" y="1905000"/>
            <a:ext cx="304800" cy="2971800"/>
          </a:xfrm>
          <a:prstGeom prst="upDownArrow">
            <a:avLst>
              <a:gd name="adj1" fmla="val 50000"/>
              <a:gd name="adj2" fmla="val 19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362200" y="914400"/>
            <a:ext cx="6477000" cy="5562600"/>
          </a:xfrm>
        </p:spPr>
        <p:txBody>
          <a:bodyPr/>
          <a:lstStyle/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endParaRPr lang="en-US" sz="2600" dirty="0" smtClean="0">
              <a:solidFill>
                <a:srgbClr val="0000CC"/>
              </a:solidFill>
            </a:endParaRP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r>
              <a:rPr lang="en-US" sz="2600" dirty="0" smtClean="0">
                <a:solidFill>
                  <a:srgbClr val="0000CC"/>
                </a:solidFill>
              </a:rPr>
              <a:t>The </a:t>
            </a:r>
            <a:r>
              <a:rPr lang="en-US" sz="2600" b="1" dirty="0" smtClean="0">
                <a:solidFill>
                  <a:srgbClr val="0000CC"/>
                </a:solidFill>
              </a:rPr>
              <a:t>Number “1”</a:t>
            </a:r>
            <a:r>
              <a:rPr lang="en-US" sz="2600" dirty="0" smtClean="0">
                <a:solidFill>
                  <a:srgbClr val="0000CC"/>
                </a:solidFill>
              </a:rPr>
              <a:t> way people obtain employment…  </a:t>
            </a: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endParaRPr lang="en-US" sz="1000" dirty="0" smtClean="0">
              <a:solidFill>
                <a:srgbClr val="0000CC"/>
              </a:solidFill>
            </a:endParaRP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r>
              <a:rPr lang="en-US" sz="2600" dirty="0" smtClean="0">
                <a:solidFill>
                  <a:srgbClr val="0000CC"/>
                </a:solidFill>
              </a:rPr>
              <a:t>Each activity that supports transition is an opportunity to network</a:t>
            </a: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None/>
              <a:tabLst>
                <a:tab pos="6523038" algn="l"/>
              </a:tabLst>
            </a:pPr>
            <a:endParaRPr lang="en-US" sz="1000" dirty="0" smtClean="0">
              <a:solidFill>
                <a:srgbClr val="0000CC"/>
              </a:solidFill>
            </a:endParaRP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r>
              <a:rPr lang="en-US" sz="2600" dirty="0" smtClean="0">
                <a:solidFill>
                  <a:srgbClr val="0000CC"/>
                </a:solidFill>
              </a:rPr>
              <a:t>Networks must be nurtured to build relationships that become supportive </a:t>
            </a: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endParaRPr lang="en-US" sz="1000" dirty="0" smtClean="0">
              <a:solidFill>
                <a:srgbClr val="0000CC"/>
              </a:solidFill>
            </a:endParaRP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Char char="Ø"/>
              <a:tabLst>
                <a:tab pos="6523038" algn="l"/>
              </a:tabLst>
            </a:pPr>
            <a:r>
              <a:rPr lang="en-US" sz="2600" dirty="0" smtClean="0">
                <a:solidFill>
                  <a:srgbClr val="0000CC"/>
                </a:solidFill>
              </a:rPr>
              <a:t>Youth with disabilities enter the juvenile justice system 4x more often than non-disabled youth </a:t>
            </a:r>
          </a:p>
          <a:p>
            <a:pPr marL="273050" indent="-273050" eaLnBrk="1" hangingPunct="1">
              <a:buClr>
                <a:srgbClr val="E64336"/>
              </a:buClr>
              <a:buFont typeface="Wingdings" pitchFamily="2" charset="2"/>
              <a:buNone/>
              <a:tabLst>
                <a:tab pos="6523038" algn="l"/>
              </a:tabLst>
            </a:pPr>
            <a:endParaRPr lang="en-US" sz="500" dirty="0" smtClean="0">
              <a:solidFill>
                <a:srgbClr val="0000CC"/>
              </a:solidFill>
            </a:endParaRPr>
          </a:p>
        </p:txBody>
      </p:sp>
      <p:sp>
        <p:nvSpPr>
          <p:cNvPr id="12291" name="Text Box 7"/>
          <p:cNvSpPr txBox="1">
            <a:spLocks noChangeArrowheads="1"/>
          </p:cNvSpPr>
          <p:nvPr/>
        </p:nvSpPr>
        <p:spPr bwMode="auto">
          <a:xfrm>
            <a:off x="381000" y="3048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400" b="1" dirty="0">
                <a:solidFill>
                  <a:srgbClr val="336699"/>
                </a:solidFill>
              </a:rPr>
              <a:t>All the Time, Every Time</a:t>
            </a:r>
          </a:p>
        </p:txBody>
      </p:sp>
      <p:pic>
        <p:nvPicPr>
          <p:cNvPr id="12292" name="Picture 12" descr="MPj040084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191000"/>
            <a:ext cx="1981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8" descr="collabor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2954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336699"/>
                </a:solidFill>
              </a:rPr>
              <a:t>Relationship Building is a Struggle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Create a contact database or list early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0000CC"/>
                </a:solidFill>
              </a:rPr>
              <a:t>	</a:t>
            </a:r>
            <a:r>
              <a:rPr lang="en-US" smtClean="0">
                <a:solidFill>
                  <a:srgbClr val="336699"/>
                </a:solidFill>
              </a:rPr>
              <a:t>~</a:t>
            </a:r>
            <a:r>
              <a:rPr lang="en-US" smtClean="0">
                <a:solidFill>
                  <a:srgbClr val="0000CC"/>
                </a:solidFill>
              </a:rPr>
              <a:t>Person’s Name, Email, #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336699"/>
                </a:solidFill>
              </a:rPr>
              <a:t>	~</a:t>
            </a:r>
            <a:r>
              <a:rPr lang="en-US" smtClean="0">
                <a:solidFill>
                  <a:srgbClr val="0000CC"/>
                </a:solidFill>
              </a:rPr>
              <a:t>What They Do or Like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0000CC"/>
                </a:solidFill>
              </a:rPr>
              <a:t>	</a:t>
            </a:r>
            <a:r>
              <a:rPr lang="en-US" smtClean="0">
                <a:solidFill>
                  <a:srgbClr val="336699"/>
                </a:solidFill>
              </a:rPr>
              <a:t>~</a:t>
            </a:r>
            <a:r>
              <a:rPr lang="en-US" smtClean="0">
                <a:solidFill>
                  <a:srgbClr val="0000CC"/>
                </a:solidFill>
              </a:rPr>
              <a:t>Where They Work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r>
              <a:rPr lang="en-US" smtClean="0">
                <a:solidFill>
                  <a:srgbClr val="0000CC"/>
                </a:solidFill>
              </a:rPr>
              <a:t>	</a:t>
            </a:r>
            <a:r>
              <a:rPr lang="en-US" smtClean="0">
                <a:solidFill>
                  <a:srgbClr val="336699"/>
                </a:solidFill>
              </a:rPr>
              <a:t>~</a:t>
            </a:r>
            <a:r>
              <a:rPr lang="en-US" smtClean="0">
                <a:solidFill>
                  <a:srgbClr val="0000CC"/>
                </a:solidFill>
              </a:rPr>
              <a:t>Family, Friends, etc.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Regular contact to share/stay connected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Networking activities aid social development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Effective networking may require access to social media and technology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mtClean="0">
              <a:solidFill>
                <a:srgbClr val="0000CC"/>
              </a:solidFill>
            </a:endParaRPr>
          </a:p>
        </p:txBody>
      </p:sp>
      <p:pic>
        <p:nvPicPr>
          <p:cNvPr id="13316" name="Picture 6" descr="reach ou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133600"/>
            <a:ext cx="281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39825"/>
          </a:xfrm>
        </p:spPr>
        <p:txBody>
          <a:bodyPr anchor="ctr"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336699"/>
                </a:solidFill>
                <a:latin typeface="+mn-lt"/>
                <a:cs typeface="Arial" charset="0"/>
              </a:rPr>
              <a:t>Social Butterflies </a:t>
            </a:r>
            <a:endParaRPr lang="en-US" b="1" dirty="0" smtClean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066800"/>
            <a:ext cx="8763000" cy="49530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  <a:cs typeface="Arial" charset="0"/>
              </a:rPr>
              <a:t>The loss of a first job is most often attributed to a lack of…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8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  <a:cs typeface="Arial" charset="0"/>
              </a:rPr>
              <a:t>Youth often struggle in social settings or new situations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8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  <a:cs typeface="Arial" charset="0"/>
              </a:rPr>
              <a:t>Studies indicate that suicide among youth can be avoided if they have one good…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8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  <a:cs typeface="Arial" charset="0"/>
              </a:rPr>
              <a:t>Chronic behavioral issues require a closer look at root causes and the need for evaluation and treatment</a:t>
            </a:r>
            <a:r>
              <a:rPr lang="en-US" sz="2800" dirty="0" smtClean="0">
                <a:solidFill>
                  <a:srgbClr val="0000CC"/>
                </a:solidFill>
                <a:cs typeface="Arial" charset="0"/>
              </a:rPr>
              <a:t>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8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3400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eaLnBrk="1" hangingPunct="1">
              <a:defRPr/>
            </a:pPr>
            <a:endParaRPr lang="en-US" sz="3400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3400" b="1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3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4340" name="Picture 6" descr="Social-Butterf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548640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2486F-F247-4A69-80E3-D4B96616CDC2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8458200" cy="838200"/>
          </a:xfrm>
        </p:spPr>
        <p:txBody>
          <a:bodyPr anchor="ctr" anchorCtr="1"/>
          <a:lstStyle/>
          <a:p>
            <a:pPr eaLnBrk="1" hangingPunct="1"/>
            <a:r>
              <a:rPr lang="en-US" sz="4400" b="1" dirty="0" smtClean="0">
                <a:solidFill>
                  <a:srgbClr val="336699"/>
                </a:solidFill>
                <a:latin typeface="+mn-lt"/>
              </a:rPr>
              <a:t>A Hard Day’s Night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914400"/>
            <a:ext cx="8610600" cy="51054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1000" b="1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00CC"/>
                </a:solidFill>
              </a:rPr>
              <a:t>The </a:t>
            </a:r>
            <a:r>
              <a:rPr lang="en-US" sz="2800" b="1" smtClean="0">
                <a:solidFill>
                  <a:srgbClr val="0000CC"/>
                </a:solidFill>
              </a:rPr>
              <a:t>Number “1”</a:t>
            </a:r>
            <a:r>
              <a:rPr lang="en-US" sz="2800" smtClean="0">
                <a:solidFill>
                  <a:srgbClr val="0000CC"/>
                </a:solidFill>
              </a:rPr>
              <a:t> best indicator of successful employment and independent living after high school?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00CC"/>
                </a:solidFill>
              </a:rPr>
              <a:t>On average, what number of jobs does it take before a person has a useful concept of work?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00CC"/>
                </a:solidFill>
              </a:rPr>
              <a:t>How many hours do you have to spend looking for a job each week to become employed?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00CC"/>
                </a:solidFill>
              </a:rPr>
              <a:t>Does an individual’s interests typically change while in high school?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00CC"/>
                </a:solidFill>
              </a:rPr>
              <a:t>Bring in working resources to engage students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280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280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2800" smtClean="0">
              <a:solidFill>
                <a:srgbClr val="0000CC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sz="150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084EF-0497-4841-A770-E6C31E330248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39825"/>
          </a:xfrm>
        </p:spPr>
        <p:txBody>
          <a:bodyPr anchor="ctr"/>
          <a:lstStyle/>
          <a:p>
            <a:pPr eaLnBrk="1" hangingPunct="1"/>
            <a:r>
              <a:rPr lang="en-US" sz="3200" b="1" dirty="0" smtClean="0">
                <a:solidFill>
                  <a:srgbClr val="336699"/>
                </a:solidFill>
                <a:latin typeface="+mn-lt"/>
                <a:cs typeface="Arial" charset="0"/>
              </a:rPr>
              <a:t>School Activities Supporting Transition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066800"/>
            <a:ext cx="8915400" cy="57912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Community Based Work Experiences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2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School Based Work Enterprises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2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Asset Development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2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High School/High Tech and Project Search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2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Social and Academic Interest Clubs and Organizations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2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Team/Individual Sports and their Supporters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8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8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F3F3A7-1181-41B6-B6D2-A9C8F48FFCD1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8229600" cy="987425"/>
          </a:xfrm>
        </p:spPr>
        <p:txBody>
          <a:bodyPr anchor="ctr"/>
          <a:lstStyle/>
          <a:p>
            <a:pPr eaLnBrk="1" hangingPunct="1"/>
            <a:r>
              <a:rPr lang="en-US" sz="3800" b="1" dirty="0" smtClean="0">
                <a:solidFill>
                  <a:srgbClr val="336699"/>
                </a:solidFill>
                <a:latin typeface="+mn-lt"/>
                <a:cs typeface="Arial" charset="0"/>
              </a:rPr>
              <a:t>Activities Supporting Transition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609600"/>
            <a:ext cx="8915400" cy="57912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2600" b="1" dirty="0" smtClean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Make Business Connections for Employer &amp; Professional Mentoring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1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Volunteerism and Community Service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1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Centers for Independent Living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r>
              <a:rPr lang="en-US" sz="1200" dirty="0" smtClean="0">
                <a:solidFill>
                  <a:srgbClr val="0000CC"/>
                </a:solidFill>
                <a:cs typeface="Arial" charset="0"/>
              </a:rPr>
              <a:t>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Career Centers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  <a:defRPr/>
            </a:pPr>
            <a:endParaRPr lang="en-US" sz="1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Recreation and Outdoor Activities/Centers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1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cs typeface="Arial" charset="0"/>
              </a:rPr>
              <a:t>Faith-Based Activities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1200" dirty="0" smtClean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Youth and Social Clubs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2600" dirty="0" smtClean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sz="2600" dirty="0" smtClean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26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26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8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8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8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8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78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686800" cy="1139825"/>
          </a:xfrm>
        </p:spPr>
        <p:txBody>
          <a:bodyPr/>
          <a:lstStyle/>
          <a:p>
            <a:pPr eaLnBrk="1" hangingPunct="1"/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3000" b="1" dirty="0" smtClean="0">
                <a:solidFill>
                  <a:srgbClr val="336699"/>
                </a:solidFill>
                <a:latin typeface="+mn-lt"/>
              </a:rPr>
              <a:t>Leverage Technology “My Face-Space Place”</a:t>
            </a:r>
            <a:r>
              <a:rPr lang="en-US" sz="3000" b="1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3400" b="1" dirty="0" smtClean="0">
                <a:solidFill>
                  <a:srgbClr val="0000CC"/>
                </a:solidFill>
              </a:rPr>
              <a:t/>
            </a:r>
            <a:br>
              <a:rPr lang="en-US" sz="3400" b="1" dirty="0" smtClean="0">
                <a:solidFill>
                  <a:srgbClr val="0000CC"/>
                </a:solidFill>
              </a:rPr>
            </a:br>
            <a:endParaRPr lang="en-US" sz="3400" b="1" dirty="0" smtClean="0">
              <a:solidFill>
                <a:srgbClr val="0000CC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534400" cy="52578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Social Media orientation for employment and networking is critical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Create a profile for online alerts and applications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Understand how online resumes and applications are screened by KSA’s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Use a Database or Social Media Scheduler to stay connected to your network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Learn assistive technology while in high school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Bring in “Techie” Stars to engage students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336699"/>
                </a:solidFill>
                <a:latin typeface="+mn-lt"/>
              </a:rPr>
              <a:t>Give a Little, Get a Lot</a:t>
            </a:r>
            <a:endParaRPr lang="en-US" dirty="0" smtClean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1054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Develop work and social skills</a:t>
            </a:r>
          </a:p>
          <a:p>
            <a:pPr eaLnBrk="1" hangingPunct="1">
              <a:buClr>
                <a:srgbClr val="E64336"/>
              </a:buClr>
              <a:buNone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Build a resume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Employer and organization references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Potential employer exposure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Access untapped scholarships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Identify accommodations &amp; assistive technology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Booster shot of self-esteem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0000CC"/>
                </a:solidFill>
              </a:rPr>
              <a:t>Breaks the cycle of dependence</a:t>
            </a:r>
          </a:p>
          <a:p>
            <a:pPr marL="514350" indent="-514350"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/>
          <a:lstStyle/>
          <a:p>
            <a:pPr eaLnBrk="1" hangingPunct="1"/>
            <a:r>
              <a:rPr lang="en-US" sz="3900" b="1" smtClean="0">
                <a:solidFill>
                  <a:srgbClr val="336699"/>
                </a:solidFill>
              </a:rPr>
              <a:t>Know Your Agencies &amp; When to Apply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3400" b="1" smtClean="0">
                <a:solidFill>
                  <a:srgbClr val="0000CC"/>
                </a:solidFill>
              </a:rPr>
              <a:t>Vocational Rehabilitation</a:t>
            </a: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endParaRPr lang="en-US" sz="1400" b="1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3400" b="1" smtClean="0">
                <a:solidFill>
                  <a:srgbClr val="0000CC"/>
                </a:solidFill>
              </a:rPr>
              <a:t>Agency for Persons with Disabilities</a:t>
            </a: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endParaRPr lang="en-US" sz="1400" b="1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3400" b="1" smtClean="0">
                <a:solidFill>
                  <a:srgbClr val="0000CC"/>
                </a:solidFill>
              </a:rPr>
              <a:t>Centers for Independent Living</a:t>
            </a: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endParaRPr lang="en-US" sz="1400" b="1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3400" b="1" smtClean="0">
                <a:solidFill>
                  <a:srgbClr val="0000CC"/>
                </a:solidFill>
              </a:rPr>
              <a:t>Career and Service Centers</a:t>
            </a: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endParaRPr lang="en-US" sz="1400" b="1" smtClean="0">
              <a:solidFill>
                <a:srgbClr val="0000CC"/>
              </a:solidFill>
            </a:endParaRP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3400" b="1" smtClean="0">
                <a:solidFill>
                  <a:srgbClr val="0000CC"/>
                </a:solidFill>
              </a:rPr>
              <a:t>SSA Community Work Incentive Coordinators</a:t>
            </a:r>
          </a:p>
          <a:p>
            <a:pPr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r>
              <a:rPr lang="en-US" sz="1200" smtClean="0">
                <a:solidFill>
                  <a:srgbClr val="0000CC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40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 dirty="0" smtClean="0">
                <a:solidFill>
                  <a:srgbClr val="336699"/>
                </a:solidFill>
                <a:latin typeface="+mn-lt"/>
              </a:rPr>
              <a:t>When Does VR Get Involved?</a:t>
            </a:r>
            <a:endParaRPr lang="en-US" sz="3800" b="1" dirty="0">
              <a:solidFill>
                <a:srgbClr val="336699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4530725"/>
          </a:xfrm>
        </p:spPr>
        <p:txBody>
          <a:bodyPr/>
          <a:lstStyle/>
          <a:p>
            <a:pPr>
              <a:buClr>
                <a:srgbClr val="E85044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Two years prior to exit</a:t>
            </a:r>
          </a:p>
          <a:p>
            <a:pPr>
              <a:buClr>
                <a:srgbClr val="E85044"/>
              </a:buClr>
              <a:buNone/>
            </a:pPr>
            <a:endParaRPr lang="en-US" sz="1500" dirty="0" smtClean="0">
              <a:solidFill>
                <a:srgbClr val="0000CC"/>
              </a:solidFill>
            </a:endParaRPr>
          </a:p>
          <a:p>
            <a:pPr>
              <a:buClr>
                <a:srgbClr val="E85044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Students need to be able to participate in vocational activities and planning</a:t>
            </a:r>
          </a:p>
          <a:p>
            <a:pPr>
              <a:buClr>
                <a:srgbClr val="E85044"/>
              </a:buClr>
              <a:buNone/>
            </a:pPr>
            <a:endParaRPr lang="en-US" sz="1500" dirty="0" smtClean="0">
              <a:solidFill>
                <a:srgbClr val="0000CC"/>
              </a:solidFill>
            </a:endParaRPr>
          </a:p>
          <a:p>
            <a:pPr>
              <a:buClr>
                <a:srgbClr val="E85044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When students are at risk of dropping out</a:t>
            </a:r>
          </a:p>
          <a:p>
            <a:pPr>
              <a:buClr>
                <a:srgbClr val="E85044"/>
              </a:buClr>
              <a:buFont typeface="Wingdings" pitchFamily="2" charset="2"/>
              <a:buChar char="Ø"/>
            </a:pPr>
            <a:endParaRPr lang="en-US" sz="1500" dirty="0" smtClean="0">
              <a:solidFill>
                <a:srgbClr val="0000CC"/>
              </a:solidFill>
            </a:endParaRPr>
          </a:p>
          <a:p>
            <a:pPr>
              <a:buClr>
                <a:srgbClr val="E85044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Students beginning community based work experience</a:t>
            </a:r>
          </a:p>
          <a:p>
            <a:pPr>
              <a:buClr>
                <a:srgbClr val="E85044"/>
              </a:buClr>
              <a:buNone/>
            </a:pPr>
            <a:endParaRPr lang="en-US" sz="1500" dirty="0" smtClean="0">
              <a:solidFill>
                <a:srgbClr val="0000CC"/>
              </a:solidFill>
            </a:endParaRPr>
          </a:p>
          <a:p>
            <a:pPr>
              <a:buClr>
                <a:srgbClr val="E85044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Visit </a:t>
            </a:r>
            <a:r>
              <a:rPr lang="en-US" dirty="0" smtClean="0">
                <a:solidFill>
                  <a:srgbClr val="0000CC"/>
                </a:solidFill>
                <a:hlinkClick r:id="rId2"/>
              </a:rPr>
              <a:t>www.rehabworks.org</a:t>
            </a:r>
            <a:r>
              <a:rPr lang="en-US" dirty="0" smtClean="0">
                <a:solidFill>
                  <a:srgbClr val="0000CC"/>
                </a:solidFill>
              </a:rPr>
              <a:t> School to Work Transition Program for more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336699"/>
                </a:solidFill>
                <a:latin typeface="+mn-lt"/>
              </a:rPr>
              <a:t>The Key to Inclusion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Preference for Individuals with Disabilities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CC"/>
                </a:solidFill>
              </a:rPr>
              <a:t>	</a:t>
            </a:r>
            <a:r>
              <a:rPr lang="en-US" smtClean="0">
                <a:solidFill>
                  <a:srgbClr val="336699"/>
                </a:solidFill>
              </a:rPr>
              <a:t>~</a:t>
            </a:r>
            <a:r>
              <a:rPr lang="en-US" smtClean="0">
                <a:solidFill>
                  <a:srgbClr val="0000CC"/>
                </a:solidFill>
              </a:rPr>
              <a:t>Training Programs (Career &amp; Technical)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00CC"/>
                </a:solidFill>
              </a:rPr>
              <a:t>	</a:t>
            </a:r>
            <a:r>
              <a:rPr lang="en-US" smtClean="0">
                <a:solidFill>
                  <a:srgbClr val="336699"/>
                </a:solidFill>
              </a:rPr>
              <a:t>~</a:t>
            </a:r>
            <a:r>
              <a:rPr lang="en-US" smtClean="0">
                <a:solidFill>
                  <a:srgbClr val="0000CC"/>
                </a:solidFill>
              </a:rPr>
              <a:t>Work Experiences (Summer Work)</a:t>
            </a:r>
          </a:p>
          <a:p>
            <a:pPr eaLnBrk="1" hangingPunct="1">
              <a:buFont typeface="Wingdings" pitchFamily="2" charset="2"/>
              <a:buNone/>
            </a:pPr>
            <a:endParaRPr lang="en-US" sz="110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Signed Releases Between Professionals</a:t>
            </a:r>
          </a:p>
          <a:p>
            <a:pPr eaLnBrk="1" hangingPunct="1"/>
            <a:endParaRPr lang="en-US" smtClean="0">
              <a:solidFill>
                <a:srgbClr val="0000CC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21508" name="Picture 5" descr="needs-vs-wants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4038600"/>
            <a:ext cx="35052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>
              <a:defRPr/>
            </a:pPr>
            <a:r>
              <a:rPr lang="en-US" sz="6300" b="1" smtClean="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Questions</a:t>
            </a: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533400" y="25908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ahoma" charset="0"/>
              <a:cs typeface="Arial" charset="0"/>
            </a:endParaRPr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990600" y="2286000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ahoma" charset="0"/>
              <a:cs typeface="Arial" charset="0"/>
            </a:endParaRPr>
          </a:p>
        </p:txBody>
      </p: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838200" y="2819400"/>
            <a:ext cx="76200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ahoma" charset="0"/>
                <a:cs typeface="Arial" charset="0"/>
              </a:rPr>
              <a:t>Please Contact:</a:t>
            </a:r>
          </a:p>
          <a:p>
            <a:pPr algn="ctr">
              <a:spcBef>
                <a:spcPct val="50000"/>
              </a:spcBef>
            </a:pPr>
            <a:r>
              <a:rPr lang="en-US" sz="4400">
                <a:solidFill>
                  <a:srgbClr val="0000CC"/>
                </a:solidFill>
                <a:latin typeface="Tahoma" charset="0"/>
                <a:cs typeface="Arial" charset="0"/>
                <a:hlinkClick r:id="rId3"/>
              </a:rPr>
              <a:t>Kirk.Hall@vr.fldoe.org</a:t>
            </a:r>
            <a:endParaRPr lang="en-US" sz="4400">
              <a:solidFill>
                <a:srgbClr val="0000CC"/>
              </a:solidFill>
              <a:latin typeface="Tahoma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Tahoma" charset="0"/>
                <a:cs typeface="Arial" charset="0"/>
              </a:rPr>
              <a:t>(800) 451-4327 toll free</a:t>
            </a:r>
          </a:p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Tahoma" charset="0"/>
                <a:cs typeface="Arial" charset="0"/>
              </a:rPr>
              <a:t>(850) 245-3360 direct line</a:t>
            </a:r>
          </a:p>
          <a:p>
            <a:pPr>
              <a:spcBef>
                <a:spcPct val="50000"/>
              </a:spcBef>
            </a:pPr>
            <a:endParaRPr lang="en-US" sz="1000">
              <a:solidFill>
                <a:srgbClr val="0000CC"/>
              </a:solidFill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000">
              <a:solidFill>
                <a:srgbClr val="FFCC00"/>
              </a:solidFill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000"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000">
              <a:solidFill>
                <a:srgbClr val="FFCC00"/>
              </a:solidFill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000"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000"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 sz="1000">
              <a:latin typeface="Tahoma" charset="0"/>
              <a:cs typeface="Arial" charset="0"/>
            </a:endParaRPr>
          </a:p>
          <a:p>
            <a:pPr>
              <a:spcBef>
                <a:spcPct val="50000"/>
              </a:spcBef>
            </a:pPr>
            <a:endParaRPr lang="en-US">
              <a:solidFill>
                <a:srgbClr val="00B200"/>
              </a:solidFill>
              <a:latin typeface="Tahoma" charset="0"/>
              <a:cs typeface="Arial" charset="0"/>
            </a:endParaRPr>
          </a:p>
        </p:txBody>
      </p:sp>
      <p:pic>
        <p:nvPicPr>
          <p:cNvPr id="22534" name="Picture 6" descr="question worl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13716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 dirty="0" smtClean="0">
                <a:solidFill>
                  <a:srgbClr val="336699"/>
                </a:solidFill>
                <a:latin typeface="+mn-lt"/>
              </a:rPr>
              <a:t>What Documents Does VR Need?</a:t>
            </a:r>
            <a:endParaRPr lang="en-US" sz="3800" dirty="0">
              <a:solidFill>
                <a:srgbClr val="336699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Current IEP or 504 Plan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Medical and/or psychological records or new evaluations that document disability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b="1" u="sng" dirty="0" smtClean="0">
                <a:solidFill>
                  <a:srgbClr val="0000CC"/>
                </a:solidFill>
              </a:rPr>
              <a:t>Transcript</a:t>
            </a:r>
            <a:r>
              <a:rPr lang="en-US" sz="2800" dirty="0" smtClean="0">
                <a:solidFill>
                  <a:srgbClr val="0000CC"/>
                </a:solidFill>
              </a:rPr>
              <a:t> or academic reports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Attendance and tardiness reports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Behavioral reports, if applicable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Vocational training records and/or career assessments, if available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Involvement with any other agencies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304800"/>
            <a:ext cx="9144000" cy="1139825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rgbClr val="336699"/>
                </a:solidFill>
                <a:latin typeface="+mn-lt"/>
              </a:rPr>
              <a:t>Order of Selection &amp; </a:t>
            </a:r>
            <a:br>
              <a:rPr lang="en-US" sz="3200" b="1" dirty="0" smtClean="0">
                <a:solidFill>
                  <a:srgbClr val="336699"/>
                </a:solidFill>
                <a:latin typeface="+mn-lt"/>
              </a:rPr>
            </a:br>
            <a:r>
              <a:rPr lang="en-US" sz="3200" b="1" dirty="0" smtClean="0">
                <a:solidFill>
                  <a:srgbClr val="336699"/>
                </a:solidFill>
                <a:latin typeface="+mn-lt"/>
              </a:rPr>
              <a:t>Financial Participation</a:t>
            </a:r>
            <a:endParaRPr lang="en-US" sz="3200" dirty="0">
              <a:solidFill>
                <a:srgbClr val="336699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VR remains under an Order of Selection</a:t>
            </a:r>
          </a:p>
          <a:p>
            <a:pPr>
              <a:lnSpc>
                <a:spcPct val="90000"/>
              </a:lnSpc>
              <a:buClr>
                <a:srgbClr val="E85044"/>
              </a:buClr>
              <a:buNone/>
            </a:pPr>
            <a:endParaRPr lang="en-US" sz="10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VR is serving Categories I and II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10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Most students will fall under I or II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10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u="sng" dirty="0" smtClean="0">
                <a:solidFill>
                  <a:srgbClr val="0000CC"/>
                </a:solidFill>
              </a:rPr>
              <a:t>Training </a:t>
            </a:r>
            <a:r>
              <a:rPr lang="en-US" sz="2800" dirty="0" smtClean="0">
                <a:solidFill>
                  <a:srgbClr val="0000CC"/>
                </a:solidFill>
              </a:rPr>
              <a:t>is an exempt service for FP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10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Placement is an exempt service for FP</a:t>
            </a:r>
          </a:p>
          <a:p>
            <a:pPr>
              <a:lnSpc>
                <a:spcPct val="90000"/>
              </a:lnSpc>
              <a:buClr>
                <a:srgbClr val="E85044"/>
              </a:buClr>
              <a:buNone/>
            </a:pPr>
            <a:endParaRPr lang="en-US" sz="10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VR is required to explore comparable benefits</a:t>
            </a: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endParaRPr lang="en-US" sz="700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Clr>
                <a:srgbClr val="E85044"/>
              </a:buCl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0000CC"/>
                </a:solidFill>
              </a:rPr>
              <a:t>VR is a </a:t>
            </a:r>
            <a:r>
              <a:rPr lang="en-US" sz="2800" dirty="0" err="1" smtClean="0">
                <a:solidFill>
                  <a:srgbClr val="0000CC"/>
                </a:solidFill>
              </a:rPr>
              <a:t>payor</a:t>
            </a:r>
            <a:r>
              <a:rPr lang="en-US" sz="2800" dirty="0" smtClean="0">
                <a:solidFill>
                  <a:srgbClr val="0000CC"/>
                </a:solidFill>
              </a:rPr>
              <a:t> of last resort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336699"/>
                </a:solidFill>
              </a:rPr>
              <a:t>Crisis Brings Issues into Focus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30725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The Economy: Fewer jobs, more competition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endParaRPr lang="en-US" sz="120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Retired and Rehired: Elder citizens are returning to the workforce out of necessity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endParaRPr lang="en-US" sz="120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Three-A-Day: Individuals have to take multiple jobs to make a living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None/>
            </a:pPr>
            <a:endParaRPr lang="en-US" sz="120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smtClean="0">
                <a:solidFill>
                  <a:srgbClr val="0000CC"/>
                </a:solidFill>
              </a:rPr>
              <a:t>Lean Employers: Had to learn to do the job with fewer employees, trend will continue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458200" cy="4983163"/>
          </a:xfrm>
        </p:spPr>
        <p:txBody>
          <a:bodyPr/>
          <a:lstStyle/>
          <a:p>
            <a:pPr marL="396875" indent="-287338" algn="ctr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r>
              <a:rPr lang="en-US" sz="2900" b="1" dirty="0" smtClean="0">
                <a:solidFill>
                  <a:srgbClr val="0000CC"/>
                </a:solidFill>
                <a:cs typeface="Arial" charset="0"/>
              </a:rPr>
              <a:t>Can’t continue to pursue careers using the traditional employment model</a:t>
            </a: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endParaRPr lang="en-US" sz="1800" dirty="0" smtClean="0">
              <a:solidFill>
                <a:schemeClr val="tx2"/>
              </a:solidFill>
              <a:cs typeface="Arial" charset="0"/>
            </a:endParaRP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00CC"/>
                </a:solidFill>
                <a:cs typeface="Arial" charset="0"/>
              </a:rPr>
              <a:t>Training &amp; Education for Better Market Position</a:t>
            </a: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None/>
            </a:pPr>
            <a:endParaRPr lang="en-US" sz="1500" dirty="0" smtClean="0">
              <a:solidFill>
                <a:srgbClr val="0000CC"/>
              </a:solidFill>
              <a:cs typeface="Arial" charset="0"/>
            </a:endParaRP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00CC"/>
                </a:solidFill>
                <a:cs typeface="Arial" charset="0"/>
              </a:rPr>
              <a:t>Create Support with a Network</a:t>
            </a: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endParaRPr lang="en-US" sz="1500" dirty="0" smtClean="0">
              <a:solidFill>
                <a:srgbClr val="0000CC"/>
              </a:solidFill>
              <a:cs typeface="Arial" charset="0"/>
            </a:endParaRP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00CC"/>
                </a:solidFill>
                <a:cs typeface="Arial" charset="0"/>
              </a:rPr>
              <a:t>Pursue Social Opportunities</a:t>
            </a: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endParaRPr lang="en-US" sz="1500" dirty="0" smtClean="0">
              <a:solidFill>
                <a:srgbClr val="0000CC"/>
              </a:solidFill>
              <a:cs typeface="Arial" charset="0"/>
            </a:endParaRP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00CC"/>
                </a:solidFill>
                <a:cs typeface="Arial" charset="0"/>
              </a:rPr>
              <a:t>Seek Out Work Experiences</a:t>
            </a:r>
          </a:p>
          <a:p>
            <a:pPr marL="396875" indent="-287338" eaLnBrk="1" hangingPunct="1">
              <a:lnSpc>
                <a:spcPct val="90000"/>
              </a:lnSpc>
              <a:buClr>
                <a:srgbClr val="E64336"/>
              </a:buClr>
              <a:buFont typeface="Wingdings" pitchFamily="2" charset="2"/>
              <a:buChar char="Ø"/>
            </a:pPr>
            <a:endParaRPr lang="en-US" sz="2900" dirty="0" smtClean="0">
              <a:solidFill>
                <a:srgbClr val="0000CC"/>
              </a:solidFill>
              <a:cs typeface="Arial" charset="0"/>
            </a:endParaRPr>
          </a:p>
          <a:p>
            <a:pPr marL="396875" indent="-287338" eaLnBrk="1" hangingPunct="1">
              <a:lnSpc>
                <a:spcPct val="90000"/>
              </a:lnSpc>
            </a:pPr>
            <a:endParaRPr lang="en-US" dirty="0" smtClean="0">
              <a:solidFill>
                <a:srgbClr val="0000CC"/>
              </a:solidFill>
            </a:endParaRPr>
          </a:p>
          <a:p>
            <a:pPr marL="396875" indent="-287338" eaLnBrk="1" hangingPunct="1">
              <a:lnSpc>
                <a:spcPct val="90000"/>
              </a:lnSpc>
            </a:pPr>
            <a:endParaRPr lang="en-US" dirty="0" smtClean="0">
              <a:solidFill>
                <a:srgbClr val="0000CC"/>
              </a:solidFill>
            </a:endParaRPr>
          </a:p>
          <a:p>
            <a:pPr marL="396875" indent="-287338" eaLnBrk="1" hangingPunct="1">
              <a:lnSpc>
                <a:spcPct val="90000"/>
              </a:lnSpc>
            </a:pPr>
            <a:endParaRPr lang="en-US" dirty="0" smtClean="0"/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457200" y="304800"/>
            <a:ext cx="7788275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500" b="1" dirty="0">
                <a:solidFill>
                  <a:srgbClr val="336699"/>
                </a:solidFill>
                <a:latin typeface="+mn-lt"/>
              </a:rPr>
              <a:t>What Does this Mean for Youth?</a:t>
            </a:r>
          </a:p>
        </p:txBody>
      </p:sp>
      <p:pic>
        <p:nvPicPr>
          <p:cNvPr id="8196" name="Picture 7" descr="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5419725"/>
            <a:ext cx="3048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5419725"/>
            <a:ext cx="3048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19725"/>
            <a:ext cx="30480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b="1" dirty="0" smtClean="0">
                <a:solidFill>
                  <a:srgbClr val="336699"/>
                </a:solidFill>
                <a:latin typeface="+mn-lt"/>
              </a:rPr>
              <a:t>Targeted Training for Employment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The Great Migration by Degree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Target training that is both in demand and provides employment options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What do employers look for…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Training needs to include hands-on time through internships, practicum or class design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Cross-class and count electives 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sz="300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r>
              <a:rPr lang="en-US" dirty="0" smtClean="0">
                <a:solidFill>
                  <a:srgbClr val="0000CC"/>
                </a:solidFill>
              </a:rPr>
              <a:t>Structure, Scheduling and Success</a:t>
            </a: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dirty="0" smtClean="0">
              <a:solidFill>
                <a:srgbClr val="0000CC"/>
              </a:solidFill>
            </a:endParaRPr>
          </a:p>
          <a:p>
            <a:pPr eaLnBrk="1" hangingPunct="1">
              <a:buClr>
                <a:srgbClr val="E64336"/>
              </a:buClr>
              <a:buFont typeface="Wingdings" pitchFamily="2" charset="2"/>
              <a:buChar char="Ø"/>
            </a:pPr>
            <a:endParaRPr lang="en-US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457200" y="381000"/>
            <a:ext cx="807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r>
              <a:rPr lang="en-US" sz="3600" b="1" dirty="0">
                <a:solidFill>
                  <a:srgbClr val="336699"/>
                </a:solidFill>
              </a:rPr>
              <a:t>2009 Employment by Training Level</a:t>
            </a:r>
            <a:r>
              <a:rPr lang="en-US" sz="3600" b="1" dirty="0">
                <a:solidFill>
                  <a:srgbClr val="003366"/>
                </a:solidFill>
              </a:rPr>
              <a:t/>
            </a:r>
            <a:br>
              <a:rPr lang="en-US" sz="3600" b="1" dirty="0">
                <a:solidFill>
                  <a:srgbClr val="003366"/>
                </a:solidFill>
              </a:rPr>
            </a:br>
            <a:endParaRPr lang="en-US" sz="3600" b="1" dirty="0">
              <a:solidFill>
                <a:srgbClr val="003366"/>
              </a:solidFill>
            </a:endParaRPr>
          </a:p>
        </p:txBody>
      </p:sp>
      <p:graphicFrame>
        <p:nvGraphicFramePr>
          <p:cNvPr id="2050" name="Object 3"/>
          <p:cNvGraphicFramePr>
            <a:graphicFrameLocks noGrp="1"/>
          </p:cNvGraphicFramePr>
          <p:nvPr>
            <p:ph sz="half" idx="4294967295"/>
          </p:nvPr>
        </p:nvGraphicFramePr>
        <p:xfrm>
          <a:off x="-609600" y="1905000"/>
          <a:ext cx="58674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5" imgW="5492972" imgH="4194412" progId="Excel.Sheet.8">
                  <p:embed/>
                </p:oleObj>
              </mc:Choice>
              <mc:Fallback>
                <p:oleObj r:id="rId5" imgW="5492972" imgH="4194412" progId="Excel.Sheet.8">
                  <p:embed/>
                  <p:pic>
                    <p:nvPicPr>
                      <p:cNvPr id="0" name="Object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609600" y="1905000"/>
                        <a:ext cx="5867400" cy="457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152400" y="6400800"/>
            <a:ext cx="7391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900">
                <a:solidFill>
                  <a:schemeClr val="tx2"/>
                </a:solidFill>
              </a:rPr>
              <a:t>Source:  Florida Agency for Workforce Innovation, Labor Market Statistics, and U.S. Department of Labor, Bureau of Labor Statistics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1600200" y="2451100"/>
            <a:ext cx="2590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2000">
                <a:solidFill>
                  <a:srgbClr val="003366"/>
                </a:solidFill>
              </a:rPr>
              <a:t>     </a:t>
            </a:r>
            <a:r>
              <a:rPr lang="en-US" sz="2000" b="1">
                <a:solidFill>
                  <a:srgbClr val="003366"/>
                </a:solidFill>
              </a:rPr>
              <a:t>Florida</a:t>
            </a:r>
          </a:p>
        </p:txBody>
      </p:sp>
      <p:graphicFrame>
        <p:nvGraphicFramePr>
          <p:cNvPr id="2051" name="Object 6"/>
          <p:cNvGraphicFramePr>
            <a:graphicFrameLocks noGrp="1"/>
          </p:cNvGraphicFramePr>
          <p:nvPr>
            <p:ph sz="half" idx="4294967295"/>
          </p:nvPr>
        </p:nvGraphicFramePr>
        <p:xfrm>
          <a:off x="3581400" y="1905000"/>
          <a:ext cx="593566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hart" r:id="rId8" imgW="5633192" imgH="4645555" progId="Excel.Sheet.8">
                  <p:embed/>
                </p:oleObj>
              </mc:Choice>
              <mc:Fallback>
                <p:oleObj name="Chart" r:id="rId8" imgW="5633192" imgH="4645555" progId="Excel.Sheet.8">
                  <p:embed/>
                  <p:pic>
                    <p:nvPicPr>
                      <p:cNvPr id="0" name="Object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905000"/>
                        <a:ext cx="5935663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626100" y="2451100"/>
            <a:ext cx="2590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2000" b="1">
                <a:solidFill>
                  <a:srgbClr val="003366"/>
                </a:solidFill>
              </a:rPr>
              <a:t>United States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09600" y="1447800"/>
            <a:ext cx="777240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2000">
                <a:solidFill>
                  <a:srgbClr val="003366"/>
                </a:solidFill>
              </a:rPr>
              <a:t>Florida’s employment breakdown by training level is very close to that of the U.S.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438400" y="5562600"/>
            <a:ext cx="4724400" cy="623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 algn="ctr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1400" b="1">
                <a:solidFill>
                  <a:srgbClr val="003366"/>
                </a:solidFill>
              </a:rPr>
              <a:t>PSAV = Postsecondary Adult Vocational Certificate </a:t>
            </a:r>
          </a:p>
          <a:p>
            <a:pPr marL="173038" indent="-173038" algn="ctr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1400" b="1">
                <a:solidFill>
                  <a:srgbClr val="003366"/>
                </a:solidFill>
              </a:rPr>
              <a:t>CCCV = Community College Credit/Vocational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3"/>
          <p:cNvGraphicFramePr>
            <a:graphicFrameLocks noGrp="1"/>
          </p:cNvGraphicFramePr>
          <p:nvPr>
            <p:ph sz="half" idx="4294967295"/>
          </p:nvPr>
        </p:nvGraphicFramePr>
        <p:xfrm>
          <a:off x="-457200" y="2438400"/>
          <a:ext cx="5105400" cy="355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r:id="rId5" imgW="5108891" imgH="3560373" progId="Excel.Sheet.8">
                  <p:embed/>
                </p:oleObj>
              </mc:Choice>
              <mc:Fallback>
                <p:oleObj r:id="rId5" imgW="5108891" imgH="3560373" progId="Excel.Sheet.8">
                  <p:embed/>
                  <p:pic>
                    <p:nvPicPr>
                      <p:cNvPr id="0" name="Object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57200" y="2438400"/>
                        <a:ext cx="5105400" cy="355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600200" y="2514600"/>
            <a:ext cx="2590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 eaLnBrk="0" hangingPunct="0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>
                <a:solidFill>
                  <a:srgbClr val="003366"/>
                </a:solidFill>
              </a:rPr>
              <a:t>     </a:t>
            </a:r>
            <a:r>
              <a:rPr lang="en-US" sz="2000" b="1">
                <a:solidFill>
                  <a:srgbClr val="003366"/>
                </a:solidFill>
              </a:rPr>
              <a:t>Florida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5181600" y="2514600"/>
            <a:ext cx="259080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 eaLnBrk="0" hangingPunct="0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>
                <a:solidFill>
                  <a:srgbClr val="003366"/>
                </a:solidFill>
              </a:rPr>
              <a:t>     </a:t>
            </a:r>
            <a:r>
              <a:rPr lang="en-US" sz="2000" b="1">
                <a:solidFill>
                  <a:srgbClr val="003366"/>
                </a:solidFill>
              </a:rPr>
              <a:t>United States</a:t>
            </a:r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381000" y="4572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 eaLnBrk="0" hangingPunct="0"/>
            <a:r>
              <a:rPr lang="en-US" sz="3000" b="1">
                <a:solidFill>
                  <a:srgbClr val="336699"/>
                </a:solidFill>
              </a:rPr>
              <a:t>Percent Share of New Jobs by Training Level 2009-2017</a:t>
            </a:r>
          </a:p>
        </p:txBody>
      </p:sp>
      <p:sp>
        <p:nvSpPr>
          <p:cNvPr id="3079" name="Text Box 9"/>
          <p:cNvSpPr txBox="1">
            <a:spLocks noChangeArrowheads="1"/>
          </p:cNvSpPr>
          <p:nvPr/>
        </p:nvSpPr>
        <p:spPr bwMode="auto">
          <a:xfrm>
            <a:off x="762000" y="1524000"/>
            <a:ext cx="777240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2000">
                <a:solidFill>
                  <a:srgbClr val="003366"/>
                </a:solidFill>
              </a:rPr>
              <a:t>The proportion of new jobs that require a bachelor’s degree will be higher in the U.S. than in Florida</a:t>
            </a:r>
          </a:p>
        </p:txBody>
      </p:sp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228600" y="6324600"/>
            <a:ext cx="7391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900">
                <a:solidFill>
                  <a:schemeClr val="tx2"/>
                </a:solidFill>
              </a:rPr>
              <a:t>Source:  Florida Agency for Workforce Innovation, Labor Market Statistics, and U.S. Department of Labor, Bureau of Labor Statistics</a:t>
            </a:r>
          </a:p>
        </p:txBody>
      </p:sp>
      <p:sp>
        <p:nvSpPr>
          <p:cNvPr id="3081" name="Text Box 11"/>
          <p:cNvSpPr txBox="1">
            <a:spLocks noChangeArrowheads="1"/>
          </p:cNvSpPr>
          <p:nvPr/>
        </p:nvSpPr>
        <p:spPr bwMode="auto">
          <a:xfrm>
            <a:off x="2362200" y="5638800"/>
            <a:ext cx="4648200" cy="623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 algn="ctr" eaLnBrk="0" hangingPunct="0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1400" b="1">
                <a:solidFill>
                  <a:srgbClr val="003366"/>
                </a:solidFill>
              </a:rPr>
              <a:t>PSAV = Postsecondary Adult Vocational Certificate</a:t>
            </a:r>
          </a:p>
          <a:p>
            <a:pPr marL="173038" indent="-173038" algn="ctr" eaLnBrk="0" hangingPunct="0">
              <a:spcBef>
                <a:spcPct val="50000"/>
              </a:spcBef>
              <a:buClr>
                <a:srgbClr val="990099"/>
              </a:buClr>
              <a:buSzPct val="125000"/>
              <a:buFont typeface="Wingdings" pitchFamily="2" charset="2"/>
              <a:buNone/>
            </a:pPr>
            <a:r>
              <a:rPr lang="en-US" sz="1400" b="1">
                <a:solidFill>
                  <a:srgbClr val="003366"/>
                </a:solidFill>
              </a:rPr>
              <a:t>CCCV = Community College Credit/Vocational</a:t>
            </a:r>
          </a:p>
        </p:txBody>
      </p:sp>
      <p:graphicFrame>
        <p:nvGraphicFramePr>
          <p:cNvPr id="3075" name="Object 9"/>
          <p:cNvGraphicFramePr>
            <a:graphicFrameLocks noGrp="1"/>
          </p:cNvGraphicFramePr>
          <p:nvPr>
            <p:ph sz="half" idx="4294967295"/>
          </p:nvPr>
        </p:nvGraphicFramePr>
        <p:xfrm>
          <a:off x="4267200" y="2362200"/>
          <a:ext cx="48768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8" imgW="4877223" imgH="3279932" progId="Excel.Sheet.8">
                  <p:embed/>
                </p:oleObj>
              </mc:Choice>
              <mc:Fallback>
                <p:oleObj r:id="rId8" imgW="4877223" imgH="3279932" progId="Excel.Sheet.8">
                  <p:embed/>
                  <p:pic>
                    <p:nvPicPr>
                      <p:cNvPr id="0" name="Object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62200"/>
                        <a:ext cx="4876800" cy="327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3100</TotalTime>
  <Words>912</Words>
  <Application>Microsoft Office PowerPoint</Application>
  <PresentationFormat>On-screen Show (4:3)</PresentationFormat>
  <Paragraphs>235</Paragraphs>
  <Slides>21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Edge</vt:lpstr>
      <vt:lpstr>Document</vt:lpstr>
      <vt:lpstr>Microsoft Excel 97-2003 Worksheet</vt:lpstr>
      <vt:lpstr>Chart</vt:lpstr>
      <vt:lpstr>   DIVISION OF  VOCATIONAL REHABILITATION         Project 10 Region 2    2011 Institute   </vt:lpstr>
      <vt:lpstr>When Does VR Get Involved?</vt:lpstr>
      <vt:lpstr>What Documents Does VR Need?</vt:lpstr>
      <vt:lpstr>Order of Selection &amp;  Financial Participation</vt:lpstr>
      <vt:lpstr>Crisis Brings Issues into Focus</vt:lpstr>
      <vt:lpstr>PowerPoint Presentation</vt:lpstr>
      <vt:lpstr>Targeted Training for Employment</vt:lpstr>
      <vt:lpstr>PowerPoint Presentation</vt:lpstr>
      <vt:lpstr>PowerPoint Presentation</vt:lpstr>
      <vt:lpstr>Getting and Keeping A Job</vt:lpstr>
      <vt:lpstr>PowerPoint Presentation</vt:lpstr>
      <vt:lpstr>Relationship Building is a Struggle</vt:lpstr>
      <vt:lpstr>Social Butterflies </vt:lpstr>
      <vt:lpstr>A Hard Day’s Night</vt:lpstr>
      <vt:lpstr>School Activities Supporting Transition</vt:lpstr>
      <vt:lpstr>Activities Supporting Transition</vt:lpstr>
      <vt:lpstr> Leverage Technology “My Face-Space Place”  </vt:lpstr>
      <vt:lpstr>Give a Little, Get a Lot</vt:lpstr>
      <vt:lpstr>Know Your Agencies &amp; When to Apply</vt:lpstr>
      <vt:lpstr>The Key to Inclusion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Mary P</cp:lastModifiedBy>
  <cp:revision>38</cp:revision>
  <dcterms:created xsi:type="dcterms:W3CDTF">2011-02-14T19:35:14Z</dcterms:created>
  <dcterms:modified xsi:type="dcterms:W3CDTF">2011-11-16T14:38:21Z</dcterms:modified>
</cp:coreProperties>
</file>