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24"/>
  </p:notesMasterIdLst>
  <p:sldIdLst>
    <p:sldId id="264" r:id="rId2"/>
    <p:sldId id="290" r:id="rId3"/>
    <p:sldId id="292" r:id="rId4"/>
    <p:sldId id="293" r:id="rId5"/>
    <p:sldId id="280" r:id="rId6"/>
    <p:sldId id="273" r:id="rId7"/>
    <p:sldId id="283" r:id="rId8"/>
    <p:sldId id="284" r:id="rId9"/>
    <p:sldId id="285" r:id="rId10"/>
    <p:sldId id="294" r:id="rId11"/>
    <p:sldId id="281" r:id="rId12"/>
    <p:sldId id="260" r:id="rId13"/>
    <p:sldId id="271" r:id="rId14"/>
    <p:sldId id="261" r:id="rId15"/>
    <p:sldId id="265" r:id="rId16"/>
    <p:sldId id="268" r:id="rId17"/>
    <p:sldId id="277" r:id="rId18"/>
    <p:sldId id="263" r:id="rId19"/>
    <p:sldId id="287" r:id="rId20"/>
    <p:sldId id="262" r:id="rId21"/>
    <p:sldId id="267" r:id="rId22"/>
    <p:sldId id="270" r:id="rId2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336699"/>
    <a:srgbClr val="FFCC00"/>
    <a:srgbClr val="E64336"/>
    <a:srgbClr val="E85044"/>
    <a:srgbClr val="FF9933"/>
    <a:srgbClr val="006699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878" y="-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fld id="{534FBEB7-A00C-4259-83BB-5A9599DAE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25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7BA467-8F71-4B4C-A13C-CF93D44F54E6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Experience.  Hourly rate vs salary and Benefits (insurance/leave). 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898C16-CD16-44E6-8629-C9B8AFE24193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5602" name="Rectangle 13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 defTabSz="931863"/>
            <a:fld id="{90B4BB7D-9989-4FD4-AE64-DAC05A8040F4}" type="slidenum">
              <a:rPr lang="en-US" sz="1200"/>
              <a:pPr algn="r" defTabSz="931863"/>
              <a:t>8</a:t>
            </a:fld>
            <a:endParaRPr lang="en-US" sz="120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711200"/>
            <a:ext cx="4648200" cy="3486150"/>
          </a:xfrm>
          <a:ln w="12700" cap="flat">
            <a:solidFill>
              <a:schemeClr val="tx1"/>
            </a:solidFill>
          </a:ln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22775"/>
            <a:ext cx="5207000" cy="4197350"/>
          </a:xfrm>
          <a:noFill/>
          <a:ln/>
        </p:spPr>
        <p:txBody>
          <a:bodyPr lIns="128739" tIns="65162" rIns="128739" bIns="65162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7EB9C7-E8FD-4859-A29D-5A8367B9D557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 defTabSz="931863"/>
            <a:fld id="{641A8EDD-9396-4CEF-B5D9-BDC02A0E652D}" type="slidenum">
              <a:rPr lang="en-US" sz="1200"/>
              <a:pPr algn="r" defTabSz="931863"/>
              <a:t>9</a:t>
            </a:fld>
            <a:endParaRPr lang="en-US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711200"/>
            <a:ext cx="4648200" cy="3486150"/>
          </a:xfrm>
          <a:ln w="12700" cap="flat">
            <a:solidFill>
              <a:schemeClr val="tx1"/>
            </a:solidFill>
          </a:ln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22775"/>
            <a:ext cx="5207000" cy="4197350"/>
          </a:xfrm>
          <a:noFill/>
          <a:ln/>
        </p:spPr>
        <p:txBody>
          <a:bodyPr lIns="128739" tIns="65162" rIns="128739" bIns="65162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EFFCA8-7416-4C3F-BA97-C46F1A98A550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51202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 defTabSz="931863"/>
            <a:fld id="{AE17D27A-6EAB-4963-9916-20568FC5693B}" type="slidenum">
              <a:rPr lang="en-US" sz="1200">
                <a:latin typeface="Calibri" pitchFamily="34" charset="0"/>
              </a:rPr>
              <a:pPr algn="r" defTabSz="931863"/>
              <a:t>12</a:t>
            </a:fld>
            <a:endParaRPr lang="en-US" sz="1200">
              <a:latin typeface="Calibri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3172" tIns="46587" rIns="93172" bIns="46587"/>
          <a:lstStyle/>
          <a:p>
            <a:pPr eaLnBrk="1" hangingPunct="1"/>
            <a:r>
              <a:rPr lang="en-US" smtClean="0"/>
              <a:t>By engaging students with disabilities early we can help keep them in school &amp; guide them into training, education and careers.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08F82A-6D7D-4D4A-B027-D19CC7CDFD98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z="1100" smtClean="0">
                <a:solidFill>
                  <a:srgbClr val="0000CC"/>
                </a:solidFill>
                <a:cs typeface="Arial" charset="0"/>
              </a:rPr>
              <a:t>(environmental, physical and mental)</a:t>
            </a:r>
          </a:p>
        </p:txBody>
      </p:sp>
      <p:sp>
        <p:nvSpPr>
          <p:cNvPr id="54276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 defTabSz="931863"/>
            <a:fld id="{294DA321-4F6F-4137-9FD0-51663B7B6EC7}" type="slidenum">
              <a:rPr lang="en-US" sz="1200">
                <a:cs typeface="Arial" charset="0"/>
              </a:rPr>
              <a:pPr algn="r" defTabSz="931863"/>
              <a:t>14</a:t>
            </a:fld>
            <a:endParaRPr lang="en-US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01DFA7-210C-4F3A-A993-59827C8D4A6E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 defTabSz="931863"/>
            <a:fld id="{23F8A8A4-F2B0-410C-B815-44F299BBE7CD}" type="slidenum">
              <a:rPr lang="en-US" sz="1200"/>
              <a:pPr algn="r" defTabSz="931863"/>
              <a:t>16</a:t>
            </a:fld>
            <a:endParaRPr lang="en-US" sz="1200"/>
          </a:p>
        </p:txBody>
      </p:sp>
      <p:sp>
        <p:nvSpPr>
          <p:cNvPr id="5734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3172" tIns="46587" rIns="93172" bIns="46587"/>
          <a:lstStyle/>
          <a:p>
            <a:pPr eaLnBrk="1" hangingPunct="1"/>
            <a:r>
              <a:rPr lang="en-US" smtClean="0"/>
              <a:t>Explain basis for evidenced based and promising practices.</a:t>
            </a:r>
          </a:p>
        </p:txBody>
      </p:sp>
      <p:sp>
        <p:nvSpPr>
          <p:cNvPr id="57349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 defTabSz="931863"/>
            <a:fld id="{D30A13E7-BC2F-463A-A5B3-E05A51AE7993}" type="slidenum">
              <a:rPr lang="en-US" sz="1200">
                <a:cs typeface="Arial" charset="0"/>
              </a:rPr>
              <a:pPr algn="r" defTabSz="931863"/>
              <a:t>16</a:t>
            </a:fld>
            <a:endParaRPr lang="en-US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8532A8-2087-4E67-B856-E7021E3EF0E1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 defTabSz="931863"/>
            <a:fld id="{67848DDC-6905-413D-A1E4-C593B67F5886}" type="slidenum">
              <a:rPr lang="en-US" sz="1200"/>
              <a:pPr algn="r" defTabSz="931863"/>
              <a:t>17</a:t>
            </a:fld>
            <a:endParaRPr lang="en-US" sz="1200"/>
          </a:p>
        </p:txBody>
      </p:sp>
      <p:sp>
        <p:nvSpPr>
          <p:cNvPr id="5939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3172" tIns="46587" rIns="93172" bIns="46587"/>
          <a:lstStyle/>
          <a:p>
            <a:pPr eaLnBrk="1" hangingPunct="1"/>
            <a:r>
              <a:rPr lang="en-US" smtClean="0"/>
              <a:t>Explain basis for evidenced based and promising practices.</a:t>
            </a:r>
          </a:p>
        </p:txBody>
      </p:sp>
      <p:sp>
        <p:nvSpPr>
          <p:cNvPr id="59397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 defTabSz="931863"/>
            <a:fld id="{9138551D-0D9C-4940-92C5-F2DED86ABCF7}" type="slidenum">
              <a:rPr lang="en-US" sz="1200">
                <a:cs typeface="Arial" charset="0"/>
              </a:rPr>
              <a:pPr algn="r" defTabSz="931863"/>
              <a:t>17</a:t>
            </a:fld>
            <a:endParaRPr lang="en-US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149F6E-503A-4123-BC04-ED487112F443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5540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 defTabSz="931863"/>
            <a:fld id="{2D9A94F9-FE6D-48F2-8E77-A341AF850FC7}" type="slidenum">
              <a:rPr lang="en-US" sz="1200">
                <a:cs typeface="Arial" charset="0"/>
              </a:rPr>
              <a:pPr algn="r" defTabSz="931863"/>
              <a:t>22</a:t>
            </a:fld>
            <a:endParaRPr lang="en-US" sz="120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9EC61-BD6F-4BD6-BF8C-E8E5032CB9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8F756-6673-48DF-8BDC-A8EE5E7251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1D0E4-ADAF-41E1-BAFE-1F48C4C091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7F0EA-2212-43EE-BAB3-51418A1C38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3B9269-2AE7-4922-B55A-FFCFAE9FFD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19E3B-FEFC-4F5E-94AF-7C4DFA493B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2CC17E-DAC7-45E7-8FE9-C33120515C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8634C-F0DF-479D-A363-E66ADDC9E2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90B4A-EC46-49C0-B673-32A824749C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2CF0C-8663-428E-A44D-C39E0873D4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E8EE2-9C83-4E8B-993C-6CA1EE5914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90EBD4C0-3185-4BB4-A5A2-7886043D29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8919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8920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68" r:id="rId2"/>
    <p:sldLayoutId id="2147483667" r:id="rId3"/>
    <p:sldLayoutId id="2147483666" r:id="rId4"/>
    <p:sldLayoutId id="2147483665" r:id="rId5"/>
    <p:sldLayoutId id="2147483664" r:id="rId6"/>
    <p:sldLayoutId id="2147483663" r:id="rId7"/>
    <p:sldLayoutId id="2147483662" r:id="rId8"/>
    <p:sldLayoutId id="2147483661" r:id="rId9"/>
    <p:sldLayoutId id="2147483660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habworks.org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Kirk.Hall@vr.fldoe.or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60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9144000" cy="4876800"/>
          </a:xfrm>
        </p:spPr>
        <p:txBody>
          <a:bodyPr anchor="ctr"/>
          <a:lstStyle/>
          <a:p>
            <a:pPr algn="ctr" eaLnBrk="1" hangingPunct="1"/>
            <a:r>
              <a:rPr lang="en-US" sz="21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br>
              <a:rPr lang="en-US" sz="21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21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21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800" b="1" smtClean="0">
                <a:solidFill>
                  <a:srgbClr val="39639D"/>
                </a:solidFill>
                <a:latin typeface="Arial" charset="0"/>
              </a:rPr>
              <a:t>DIVISION OF </a:t>
            </a:r>
            <a:br>
              <a:rPr lang="en-US" sz="3800" b="1" smtClean="0">
                <a:solidFill>
                  <a:srgbClr val="39639D"/>
                </a:solidFill>
                <a:latin typeface="Arial" charset="0"/>
              </a:rPr>
            </a:br>
            <a:r>
              <a:rPr lang="en-US" sz="3800" b="1" smtClean="0">
                <a:solidFill>
                  <a:srgbClr val="39639D"/>
                </a:solidFill>
                <a:latin typeface="Arial" charset="0"/>
              </a:rPr>
              <a:t>VOCATIONAL REHABILITATION </a:t>
            </a:r>
            <a:r>
              <a:rPr lang="en-US" sz="2100" b="1" smtClean="0">
                <a:solidFill>
                  <a:srgbClr val="0000CC"/>
                </a:solidFill>
              </a:rPr>
              <a:t/>
            </a:r>
            <a:br>
              <a:rPr lang="en-US" sz="2100" b="1" smtClean="0">
                <a:solidFill>
                  <a:srgbClr val="0000CC"/>
                </a:solidFill>
              </a:rPr>
            </a:br>
            <a:r>
              <a:rPr lang="en-US" sz="2800" b="1" smtClean="0">
                <a:solidFill>
                  <a:srgbClr val="0000CC"/>
                </a:solidFill>
              </a:rPr>
              <a:t/>
            </a:r>
            <a:br>
              <a:rPr lang="en-US" sz="2800" b="1" smtClean="0">
                <a:solidFill>
                  <a:srgbClr val="0000CC"/>
                </a:solidFill>
              </a:rPr>
            </a:br>
            <a:r>
              <a:rPr lang="en-US" sz="1700" b="1" smtClean="0">
                <a:solidFill>
                  <a:srgbClr val="0000CC"/>
                </a:solidFill>
              </a:rPr>
              <a:t>      </a:t>
            </a:r>
            <a:r>
              <a:rPr lang="en-US" sz="5700" b="1" smtClean="0">
                <a:solidFill>
                  <a:srgbClr val="0000CC"/>
                </a:solidFill>
              </a:rPr>
              <a:t>Project 10 Region 3 </a:t>
            </a:r>
            <a:br>
              <a:rPr lang="en-US" sz="5700" b="1" smtClean="0">
                <a:solidFill>
                  <a:srgbClr val="0000CC"/>
                </a:solidFill>
              </a:rPr>
            </a:br>
            <a:r>
              <a:rPr lang="en-US" sz="2600" b="1" smtClean="0">
                <a:solidFill>
                  <a:srgbClr val="0000CC"/>
                </a:solidFill>
              </a:rPr>
              <a:t/>
            </a:r>
            <a:br>
              <a:rPr lang="en-US" sz="2600" b="1" smtClean="0">
                <a:solidFill>
                  <a:srgbClr val="0000CC"/>
                </a:solidFill>
              </a:rPr>
            </a:br>
            <a:r>
              <a:rPr lang="en-US" b="1" smtClean="0">
                <a:solidFill>
                  <a:srgbClr val="0000CC"/>
                </a:solidFill>
              </a:rPr>
              <a:t> </a:t>
            </a:r>
            <a:r>
              <a:rPr lang="en-US" sz="4400" b="1" smtClean="0">
                <a:solidFill>
                  <a:srgbClr val="336699"/>
                </a:solidFill>
                <a:latin typeface="Arial" charset="0"/>
              </a:rPr>
              <a:t>2012 Institute</a:t>
            </a:r>
            <a:r>
              <a:rPr lang="en-US" sz="4400" b="1" smtClean="0">
                <a:solidFill>
                  <a:srgbClr val="0000CC"/>
                </a:solidFill>
                <a:latin typeface="Arial" charset="0"/>
              </a:rPr>
              <a:t>  </a:t>
            </a:r>
            <a:r>
              <a:rPr lang="en-US" sz="3800" b="1" smtClean="0">
                <a:solidFill>
                  <a:srgbClr val="FFCC00"/>
                </a:solidFill>
              </a:rPr>
              <a:t/>
            </a:r>
            <a:br>
              <a:rPr lang="en-US" sz="3800" b="1" smtClean="0">
                <a:solidFill>
                  <a:srgbClr val="FFCC00"/>
                </a:solidFill>
              </a:rPr>
            </a:br>
            <a:endParaRPr lang="en-US" sz="3800" b="1" smtClean="0">
              <a:solidFill>
                <a:srgbClr val="FFCC00"/>
              </a:solidFill>
            </a:endParaRPr>
          </a:p>
        </p:txBody>
      </p:sp>
      <p:sp>
        <p:nvSpPr>
          <p:cNvPr id="100361" name="Rectangle 9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en-US" sz="13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sz="13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352800" y="5097463"/>
          <a:ext cx="2133600" cy="176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ocument" r:id="rId3" imgW="1715400" imgH="1382760" progId="Word.Document.8">
                  <p:embed/>
                </p:oleObj>
              </mc:Choice>
              <mc:Fallback>
                <p:oleObj name="Document" r:id="rId3" imgW="1715400" imgH="1382760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097463"/>
                        <a:ext cx="2133600" cy="1760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4" name="Object 6"/>
          <p:cNvGraphicFramePr>
            <a:graphicFrameLocks noGrp="1" noChangeAspect="1"/>
          </p:cNvGraphicFramePr>
          <p:nvPr>
            <p:ph idx="4294967295"/>
          </p:nvPr>
        </p:nvGraphicFramePr>
        <p:xfrm>
          <a:off x="533400" y="228600"/>
          <a:ext cx="9296400" cy="589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5" name="Chart" r:id="rId3" imgW="8229714" imgH="4533824" progId="MSGraph.Chart.8">
                  <p:embed followColorScheme="full"/>
                </p:oleObj>
              </mc:Choice>
              <mc:Fallback>
                <p:oleObj name="Chart" r:id="rId3" imgW="8229714" imgH="4533824" progId="MSGraph.Chart.8">
                  <p:embed followColorScheme="full"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28600"/>
                        <a:ext cx="9296400" cy="5897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457200" y="304800"/>
            <a:ext cx="7772400" cy="990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200" b="1">
                <a:solidFill>
                  <a:srgbClr val="336699"/>
                </a:solidFill>
              </a:rPr>
              <a:t>Percent Share of Jobs Requiring a Bachelor’s Degree</a:t>
            </a:r>
          </a:p>
          <a:p>
            <a:pPr algn="ctr"/>
            <a:r>
              <a:rPr lang="en-US" sz="2200" b="1">
                <a:solidFill>
                  <a:srgbClr val="336699"/>
                </a:solidFill>
              </a:rPr>
              <a:t>by Field</a:t>
            </a:r>
          </a:p>
          <a:p>
            <a:pPr algn="ctr"/>
            <a:endParaRPr lang="en-US" sz="2200" b="1">
              <a:solidFill>
                <a:srgbClr val="336699"/>
              </a:solidFill>
            </a:endParaRPr>
          </a:p>
        </p:txBody>
      </p:sp>
      <p:sp>
        <p:nvSpPr>
          <p:cNvPr id="48138" name="Rectangle 7"/>
          <p:cNvSpPr>
            <a:spLocks noChangeArrowheads="1"/>
          </p:cNvSpPr>
          <p:nvPr/>
        </p:nvSpPr>
        <p:spPr bwMode="auto">
          <a:xfrm>
            <a:off x="1676400" y="1219200"/>
            <a:ext cx="1524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200" b="1">
              <a:solidFill>
                <a:srgbClr val="336699"/>
              </a:solidFill>
            </a:endParaRPr>
          </a:p>
          <a:p>
            <a:pPr algn="ctr"/>
            <a:endParaRPr lang="en-US" sz="2200" b="1">
              <a:solidFill>
                <a:srgbClr val="336699"/>
              </a:solidFill>
            </a:endParaRPr>
          </a:p>
        </p:txBody>
      </p:sp>
      <p:sp>
        <p:nvSpPr>
          <p:cNvPr id="48139" name="Rectangle 10"/>
          <p:cNvSpPr>
            <a:spLocks noChangeArrowheads="1"/>
          </p:cNvSpPr>
          <p:nvPr/>
        </p:nvSpPr>
        <p:spPr bwMode="auto">
          <a:xfrm>
            <a:off x="914400" y="6324600"/>
            <a:ext cx="7391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900">
                <a:solidFill>
                  <a:schemeClr val="tx2"/>
                </a:solidFill>
              </a:rPr>
              <a:t>Source:  Florida Agency for Workforce Innovation, Labor Market Statistics, and U.S. Department of Labor, Bureau of Labor Statistics</a:t>
            </a:r>
          </a:p>
        </p:txBody>
      </p:sp>
      <p:sp>
        <p:nvSpPr>
          <p:cNvPr id="48140" name="Rectangle 7"/>
          <p:cNvSpPr>
            <a:spLocks noChangeArrowheads="1"/>
          </p:cNvSpPr>
          <p:nvPr/>
        </p:nvSpPr>
        <p:spPr bwMode="auto">
          <a:xfrm>
            <a:off x="762000" y="5715000"/>
            <a:ext cx="54102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200" b="1">
              <a:solidFill>
                <a:srgbClr val="336699"/>
              </a:solidFill>
            </a:endParaRPr>
          </a:p>
          <a:p>
            <a:pPr algn="ctr"/>
            <a:endParaRPr lang="en-US" sz="2200" b="1">
              <a:solidFill>
                <a:srgbClr val="336699"/>
              </a:solidFill>
            </a:endParaRPr>
          </a:p>
        </p:txBody>
      </p:sp>
      <p:sp>
        <p:nvSpPr>
          <p:cNvPr id="48141" name="Rectangle 7"/>
          <p:cNvSpPr>
            <a:spLocks noChangeArrowheads="1"/>
          </p:cNvSpPr>
          <p:nvPr/>
        </p:nvSpPr>
        <p:spPr bwMode="auto">
          <a:xfrm>
            <a:off x="6553200" y="5486400"/>
            <a:ext cx="15240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200" b="1">
              <a:solidFill>
                <a:srgbClr val="336699"/>
              </a:solidFill>
            </a:endParaRPr>
          </a:p>
          <a:p>
            <a:pPr algn="ctr"/>
            <a:endParaRPr lang="en-US" sz="2200" b="1">
              <a:solidFill>
                <a:srgbClr val="3366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b="1" dirty="0" smtClean="0">
                <a:solidFill>
                  <a:srgbClr val="336699"/>
                </a:solidFill>
                <a:latin typeface="+mn-lt"/>
              </a:rPr>
              <a:t>Getting and Keeping A Job</a:t>
            </a:r>
          </a:p>
        </p:txBody>
      </p:sp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458200" cy="4530725"/>
          </a:xfrm>
        </p:spPr>
        <p:txBody>
          <a:bodyPr/>
          <a:lstStyle/>
          <a:p>
            <a:pPr eaLnBrk="1" hangingPunct="1">
              <a:buClr>
                <a:srgbClr val="E64336"/>
              </a:buClr>
              <a:buFont typeface="Wingdings" pitchFamily="2" charset="2"/>
              <a:buNone/>
            </a:pPr>
            <a:r>
              <a:rPr lang="en-US" sz="4400" b="1" smtClean="0">
                <a:solidFill>
                  <a:srgbClr val="0000CC"/>
                </a:solidFill>
              </a:rPr>
              <a:t>                    WOM</a:t>
            </a:r>
          </a:p>
          <a:p>
            <a:pPr algn="ctr" eaLnBrk="1" hangingPunct="1">
              <a:buClr>
                <a:srgbClr val="E64336"/>
              </a:buClr>
              <a:buFont typeface="Wingdings" pitchFamily="2" charset="2"/>
              <a:buNone/>
            </a:pPr>
            <a:endParaRPr lang="en-US" sz="4400" b="1" smtClean="0">
              <a:solidFill>
                <a:srgbClr val="0000CC"/>
              </a:solidFill>
            </a:endParaRPr>
          </a:p>
          <a:p>
            <a:pPr algn="ctr" eaLnBrk="1" hangingPunct="1">
              <a:buClr>
                <a:srgbClr val="E64336"/>
              </a:buClr>
              <a:buFont typeface="Wingdings" pitchFamily="2" charset="2"/>
              <a:buNone/>
            </a:pPr>
            <a:endParaRPr lang="en-US" sz="4400" b="1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</a:pPr>
            <a:endParaRPr lang="en-US" sz="4400" b="1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</a:pPr>
            <a:r>
              <a:rPr lang="en-US" sz="4400" b="1" smtClean="0">
                <a:solidFill>
                  <a:srgbClr val="0000CC"/>
                </a:solidFill>
              </a:rPr>
              <a:t>Network			Relationship</a:t>
            </a:r>
          </a:p>
        </p:txBody>
      </p:sp>
      <p:sp>
        <p:nvSpPr>
          <p:cNvPr id="49155" name="AutoShape 4"/>
          <p:cNvSpPr>
            <a:spLocks noChangeArrowheads="1"/>
          </p:cNvSpPr>
          <p:nvPr/>
        </p:nvSpPr>
        <p:spPr bwMode="auto">
          <a:xfrm>
            <a:off x="2971800" y="4953000"/>
            <a:ext cx="1981200" cy="304800"/>
          </a:xfrm>
          <a:prstGeom prst="leftRightArrow">
            <a:avLst>
              <a:gd name="adj1" fmla="val 49676"/>
              <a:gd name="adj2" fmla="val 13541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5"/>
          <p:cNvSpPr>
            <a:spLocks noChangeArrowheads="1"/>
          </p:cNvSpPr>
          <p:nvPr/>
        </p:nvSpPr>
        <p:spPr bwMode="auto">
          <a:xfrm rot="2782255">
            <a:off x="2372519" y="1666081"/>
            <a:ext cx="314325" cy="3382963"/>
          </a:xfrm>
          <a:prstGeom prst="upDownArrow">
            <a:avLst>
              <a:gd name="adj1" fmla="val 56213"/>
              <a:gd name="adj2" fmla="val 1885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49157" name="AutoShape 7"/>
          <p:cNvSpPr>
            <a:spLocks noChangeArrowheads="1"/>
          </p:cNvSpPr>
          <p:nvPr/>
        </p:nvSpPr>
        <p:spPr bwMode="auto">
          <a:xfrm rot="-2191883">
            <a:off x="5867400" y="1905000"/>
            <a:ext cx="304800" cy="2971800"/>
          </a:xfrm>
          <a:prstGeom prst="upDownArrow">
            <a:avLst>
              <a:gd name="adj1" fmla="val 50000"/>
              <a:gd name="adj2" fmla="val 19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362200" y="914400"/>
            <a:ext cx="6477000" cy="5562600"/>
          </a:xfrm>
        </p:spPr>
        <p:txBody>
          <a:bodyPr/>
          <a:lstStyle/>
          <a:p>
            <a:pPr marL="273050" indent="-273050" eaLnBrk="1" hangingPunct="1">
              <a:buClr>
                <a:srgbClr val="E64336"/>
              </a:buClr>
              <a:buFont typeface="Wingdings" pitchFamily="2" charset="2"/>
              <a:buChar char="Ø"/>
              <a:tabLst>
                <a:tab pos="6523038" algn="l"/>
              </a:tabLst>
            </a:pPr>
            <a:endParaRPr lang="en-US" sz="2600" smtClean="0">
              <a:solidFill>
                <a:srgbClr val="0000CC"/>
              </a:solidFill>
            </a:endParaRPr>
          </a:p>
          <a:p>
            <a:pPr marL="273050" indent="-273050" eaLnBrk="1" hangingPunct="1">
              <a:buClr>
                <a:srgbClr val="E64336"/>
              </a:buClr>
              <a:buFont typeface="Wingdings" pitchFamily="2" charset="2"/>
              <a:buChar char="Ø"/>
              <a:tabLst>
                <a:tab pos="6523038" algn="l"/>
              </a:tabLst>
            </a:pPr>
            <a:r>
              <a:rPr lang="en-US" sz="2600" smtClean="0">
                <a:solidFill>
                  <a:srgbClr val="0000CC"/>
                </a:solidFill>
              </a:rPr>
              <a:t>The </a:t>
            </a:r>
            <a:r>
              <a:rPr lang="en-US" sz="2600" b="1" smtClean="0">
                <a:solidFill>
                  <a:srgbClr val="0000CC"/>
                </a:solidFill>
              </a:rPr>
              <a:t>Number “1”</a:t>
            </a:r>
            <a:r>
              <a:rPr lang="en-US" sz="2600" smtClean="0">
                <a:solidFill>
                  <a:srgbClr val="0000CC"/>
                </a:solidFill>
              </a:rPr>
              <a:t> way people obtain employment…  </a:t>
            </a:r>
          </a:p>
          <a:p>
            <a:pPr marL="273050" indent="-273050" eaLnBrk="1" hangingPunct="1">
              <a:buClr>
                <a:srgbClr val="E64336"/>
              </a:buClr>
              <a:buFont typeface="Wingdings" pitchFamily="2" charset="2"/>
              <a:buChar char="Ø"/>
              <a:tabLst>
                <a:tab pos="6523038" algn="l"/>
              </a:tabLst>
            </a:pPr>
            <a:endParaRPr lang="en-US" sz="1000" smtClean="0">
              <a:solidFill>
                <a:srgbClr val="0000CC"/>
              </a:solidFill>
            </a:endParaRPr>
          </a:p>
          <a:p>
            <a:pPr marL="273050" indent="-273050" eaLnBrk="1" hangingPunct="1">
              <a:buClr>
                <a:srgbClr val="E64336"/>
              </a:buClr>
              <a:buFont typeface="Wingdings" pitchFamily="2" charset="2"/>
              <a:buChar char="Ø"/>
              <a:tabLst>
                <a:tab pos="6523038" algn="l"/>
              </a:tabLst>
            </a:pPr>
            <a:r>
              <a:rPr lang="en-US" sz="2600" smtClean="0">
                <a:solidFill>
                  <a:srgbClr val="0000CC"/>
                </a:solidFill>
              </a:rPr>
              <a:t>Each activity that supports transition is an opportunity to network</a:t>
            </a:r>
          </a:p>
          <a:p>
            <a:pPr marL="273050" indent="-273050" eaLnBrk="1" hangingPunct="1">
              <a:buClr>
                <a:srgbClr val="E64336"/>
              </a:buClr>
              <a:buFont typeface="Wingdings" pitchFamily="2" charset="2"/>
              <a:buNone/>
              <a:tabLst>
                <a:tab pos="6523038" algn="l"/>
              </a:tabLst>
            </a:pPr>
            <a:endParaRPr lang="en-US" sz="1000" smtClean="0">
              <a:solidFill>
                <a:srgbClr val="0000CC"/>
              </a:solidFill>
            </a:endParaRPr>
          </a:p>
          <a:p>
            <a:pPr marL="273050" indent="-273050" eaLnBrk="1" hangingPunct="1">
              <a:buClr>
                <a:srgbClr val="E64336"/>
              </a:buClr>
              <a:buFont typeface="Wingdings" pitchFamily="2" charset="2"/>
              <a:buChar char="Ø"/>
              <a:tabLst>
                <a:tab pos="6523038" algn="l"/>
              </a:tabLst>
            </a:pPr>
            <a:r>
              <a:rPr lang="en-US" sz="2600" smtClean="0">
                <a:solidFill>
                  <a:srgbClr val="0000CC"/>
                </a:solidFill>
              </a:rPr>
              <a:t>Networks must be nurtured to build relationships that become supportive </a:t>
            </a:r>
          </a:p>
          <a:p>
            <a:pPr marL="273050" indent="-273050" eaLnBrk="1" hangingPunct="1">
              <a:buClr>
                <a:srgbClr val="E64336"/>
              </a:buClr>
              <a:buFont typeface="Wingdings" pitchFamily="2" charset="2"/>
              <a:buChar char="Ø"/>
              <a:tabLst>
                <a:tab pos="6523038" algn="l"/>
              </a:tabLst>
            </a:pPr>
            <a:endParaRPr lang="en-US" sz="1000" smtClean="0">
              <a:solidFill>
                <a:srgbClr val="0000CC"/>
              </a:solidFill>
            </a:endParaRPr>
          </a:p>
          <a:p>
            <a:pPr marL="273050" indent="-273050" eaLnBrk="1" hangingPunct="1">
              <a:buClr>
                <a:srgbClr val="E64336"/>
              </a:buClr>
              <a:buFont typeface="Wingdings" pitchFamily="2" charset="2"/>
              <a:buChar char="Ø"/>
              <a:tabLst>
                <a:tab pos="6523038" algn="l"/>
              </a:tabLst>
            </a:pPr>
            <a:r>
              <a:rPr lang="en-US" sz="2600" smtClean="0">
                <a:solidFill>
                  <a:srgbClr val="0000CC"/>
                </a:solidFill>
              </a:rPr>
              <a:t>Youth with disabilities enter the juvenile justice system 4x more often than non-disabled youth </a:t>
            </a:r>
          </a:p>
          <a:p>
            <a:pPr marL="273050" indent="-273050" eaLnBrk="1" hangingPunct="1">
              <a:buClr>
                <a:srgbClr val="E64336"/>
              </a:buClr>
              <a:buFont typeface="Wingdings" pitchFamily="2" charset="2"/>
              <a:buNone/>
              <a:tabLst>
                <a:tab pos="6523038" algn="l"/>
              </a:tabLst>
            </a:pPr>
            <a:endParaRPr lang="en-US" sz="500" smtClean="0">
              <a:solidFill>
                <a:srgbClr val="0000CC"/>
              </a:solidFill>
            </a:endParaRPr>
          </a:p>
        </p:txBody>
      </p:sp>
      <p:sp>
        <p:nvSpPr>
          <p:cNvPr id="50178" name="Text Box 7"/>
          <p:cNvSpPr txBox="1">
            <a:spLocks noChangeArrowheads="1"/>
          </p:cNvSpPr>
          <p:nvPr/>
        </p:nvSpPr>
        <p:spPr bwMode="auto">
          <a:xfrm>
            <a:off x="381000" y="304800"/>
            <a:ext cx="8534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400" b="1">
                <a:solidFill>
                  <a:srgbClr val="336699"/>
                </a:solidFill>
              </a:rPr>
              <a:t>All the Time, Every Time</a:t>
            </a:r>
          </a:p>
        </p:txBody>
      </p:sp>
      <p:pic>
        <p:nvPicPr>
          <p:cNvPr id="50179" name="Picture 12" descr="MPj040084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4191000"/>
            <a:ext cx="1981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8" descr="collaborati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295400"/>
            <a:ext cx="1676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336699"/>
                </a:solidFill>
              </a:rPr>
              <a:t>Relationship Building is a Struggle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029200"/>
          </a:xfrm>
        </p:spPr>
        <p:txBody>
          <a:bodyPr/>
          <a:lstStyle/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Create a contact database or list early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</a:pPr>
            <a:r>
              <a:rPr lang="en-US" smtClean="0">
                <a:solidFill>
                  <a:srgbClr val="0000CC"/>
                </a:solidFill>
              </a:rPr>
              <a:t>	</a:t>
            </a:r>
            <a:r>
              <a:rPr lang="en-US" smtClean="0">
                <a:solidFill>
                  <a:srgbClr val="336699"/>
                </a:solidFill>
              </a:rPr>
              <a:t>~</a:t>
            </a:r>
            <a:r>
              <a:rPr lang="en-US" smtClean="0">
                <a:solidFill>
                  <a:srgbClr val="0000CC"/>
                </a:solidFill>
              </a:rPr>
              <a:t>Person’s Name, Email, #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</a:pPr>
            <a:r>
              <a:rPr lang="en-US" smtClean="0">
                <a:solidFill>
                  <a:srgbClr val="336699"/>
                </a:solidFill>
              </a:rPr>
              <a:t>	~</a:t>
            </a:r>
            <a:r>
              <a:rPr lang="en-US" smtClean="0">
                <a:solidFill>
                  <a:srgbClr val="0000CC"/>
                </a:solidFill>
              </a:rPr>
              <a:t>What They Do or Like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</a:pPr>
            <a:r>
              <a:rPr lang="en-US" smtClean="0">
                <a:solidFill>
                  <a:srgbClr val="0000CC"/>
                </a:solidFill>
              </a:rPr>
              <a:t>	</a:t>
            </a:r>
            <a:r>
              <a:rPr lang="en-US" smtClean="0">
                <a:solidFill>
                  <a:srgbClr val="336699"/>
                </a:solidFill>
              </a:rPr>
              <a:t>~</a:t>
            </a:r>
            <a:r>
              <a:rPr lang="en-US" smtClean="0">
                <a:solidFill>
                  <a:srgbClr val="0000CC"/>
                </a:solidFill>
              </a:rPr>
              <a:t>Where They Work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</a:pPr>
            <a:r>
              <a:rPr lang="en-US" smtClean="0">
                <a:solidFill>
                  <a:srgbClr val="0000CC"/>
                </a:solidFill>
              </a:rPr>
              <a:t>	</a:t>
            </a:r>
            <a:r>
              <a:rPr lang="en-US" smtClean="0">
                <a:solidFill>
                  <a:srgbClr val="336699"/>
                </a:solidFill>
              </a:rPr>
              <a:t>~</a:t>
            </a:r>
            <a:r>
              <a:rPr lang="en-US" smtClean="0">
                <a:solidFill>
                  <a:srgbClr val="0000CC"/>
                </a:solidFill>
              </a:rPr>
              <a:t>Family, Friends, etc.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Regular contact to share/stay connected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Networking activities aid social development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Effective networking may require access to social media and technology 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endParaRPr lang="en-US" smtClean="0">
              <a:solidFill>
                <a:srgbClr val="0000CC"/>
              </a:solidFill>
            </a:endParaRPr>
          </a:p>
        </p:txBody>
      </p:sp>
      <p:pic>
        <p:nvPicPr>
          <p:cNvPr id="52227" name="Picture 6" descr="reach ou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0" y="2133600"/>
            <a:ext cx="2819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139825"/>
          </a:xfrm>
        </p:spPr>
        <p:txBody>
          <a:bodyPr anchor="ctr"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336699"/>
                </a:solidFill>
                <a:latin typeface="+mn-lt"/>
                <a:cs typeface="Arial" charset="0"/>
              </a:rPr>
              <a:t>Social Butterflies </a:t>
            </a:r>
            <a:endParaRPr lang="en-US" b="1" dirty="0" smtClean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066800"/>
            <a:ext cx="8763000" cy="4953000"/>
          </a:xfrm>
        </p:spPr>
        <p:txBody>
          <a:bodyPr/>
          <a:lstStyle/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00CC"/>
                </a:solidFill>
                <a:cs typeface="Arial" charset="0"/>
              </a:rPr>
              <a:t>The loss of a first job is most often attributed to a lack of…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  <a:defRPr/>
            </a:pPr>
            <a:endParaRPr lang="en-US" sz="800" dirty="0" smtClean="0">
              <a:solidFill>
                <a:srgbClr val="0000CC"/>
              </a:solidFill>
              <a:cs typeface="Arial" charset="0"/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00CC"/>
                </a:solidFill>
                <a:cs typeface="Arial" charset="0"/>
              </a:rPr>
              <a:t>Youth often struggle in social settings or new situations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  <a:defRPr/>
            </a:pPr>
            <a:endParaRPr lang="en-US" sz="800" dirty="0" smtClean="0">
              <a:solidFill>
                <a:srgbClr val="0000CC"/>
              </a:solidFill>
              <a:cs typeface="Arial" charset="0"/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00CC"/>
                </a:solidFill>
                <a:cs typeface="Arial" charset="0"/>
              </a:rPr>
              <a:t>Studies indicate that suicide among youth can be avoided if they have one good…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  <a:defRPr/>
            </a:pPr>
            <a:endParaRPr lang="en-US" sz="800" dirty="0" smtClean="0">
              <a:solidFill>
                <a:srgbClr val="0000CC"/>
              </a:solidFill>
              <a:cs typeface="Arial" charset="0"/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00CC"/>
                </a:solidFill>
                <a:cs typeface="Arial" charset="0"/>
              </a:rPr>
              <a:t>Chronic behavioral issues require a closer look at root causes and the need for evaluation and treatment</a:t>
            </a:r>
            <a:r>
              <a:rPr lang="en-US" sz="2800" dirty="0" smtClean="0">
                <a:solidFill>
                  <a:srgbClr val="0000CC"/>
                </a:solidFill>
                <a:cs typeface="Arial" charset="0"/>
              </a:rPr>
              <a:t> 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  <a:defRPr/>
            </a:pPr>
            <a:endParaRPr lang="en-US" sz="800" dirty="0" smtClean="0">
              <a:solidFill>
                <a:srgbClr val="0000CC"/>
              </a:solidFill>
              <a:cs typeface="Arial" charset="0"/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  <a:defRPr/>
            </a:pPr>
            <a:endParaRPr lang="en-US" dirty="0" smtClean="0">
              <a:solidFill>
                <a:srgbClr val="0000CC"/>
              </a:solidFill>
              <a:cs typeface="Arial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sz="3400" dirty="0" smtClean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eaLnBrk="1" hangingPunct="1">
              <a:defRPr/>
            </a:pPr>
            <a:endParaRPr lang="en-US" sz="3400" dirty="0" smtClean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en-US" sz="3400" b="1" dirty="0" smtClean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en-US" sz="3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3251" name="Picture 6" descr="Social-Butterfl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5486400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8BFB5D-B454-41E7-9DF3-8651F233EC24}" type="slidenum">
              <a:rPr lang="en-US" altLang="en-US"/>
              <a:pPr>
                <a:defRPr/>
              </a:pPr>
              <a:t>15</a:t>
            </a:fld>
            <a:endParaRPr lang="en-US" altLang="en-US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152400"/>
            <a:ext cx="8458200" cy="838200"/>
          </a:xfrm>
        </p:spPr>
        <p:txBody>
          <a:bodyPr anchor="ctr" anchorCtr="1"/>
          <a:lstStyle/>
          <a:p>
            <a:pPr eaLnBrk="1" hangingPunct="1">
              <a:defRPr/>
            </a:pPr>
            <a:r>
              <a:rPr lang="en-US" sz="4400" b="1" dirty="0" smtClean="0">
                <a:solidFill>
                  <a:srgbClr val="336699"/>
                </a:solidFill>
                <a:latin typeface="+mn-lt"/>
              </a:rPr>
              <a:t>A Hard Day’s Night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914400"/>
            <a:ext cx="8610600" cy="5105400"/>
          </a:xfrm>
        </p:spPr>
        <p:txBody>
          <a:bodyPr/>
          <a:lstStyle/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endParaRPr lang="en-US" sz="1000" b="1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rgbClr val="0000CC"/>
                </a:solidFill>
              </a:rPr>
              <a:t>The </a:t>
            </a:r>
            <a:r>
              <a:rPr lang="en-US" sz="2800" b="1" smtClean="0">
                <a:solidFill>
                  <a:srgbClr val="0000CC"/>
                </a:solidFill>
              </a:rPr>
              <a:t>Number “1”</a:t>
            </a:r>
            <a:r>
              <a:rPr lang="en-US" sz="2800" smtClean="0">
                <a:solidFill>
                  <a:srgbClr val="0000CC"/>
                </a:solidFill>
              </a:rPr>
              <a:t> best indicator of successful employment and independent living after high school? 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rgbClr val="0000CC"/>
                </a:solidFill>
              </a:rPr>
              <a:t>On average, what number of jobs does it take before a person has a useful concept of work? 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rgbClr val="0000CC"/>
                </a:solidFill>
              </a:rPr>
              <a:t>How many hours do you have to spend looking for a job each week to become employed?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rgbClr val="0000CC"/>
                </a:solidFill>
              </a:rPr>
              <a:t>Does an individual’s interests typically change while in high school?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rgbClr val="0000CC"/>
                </a:solidFill>
              </a:rPr>
              <a:t>Bring in working resources to engage students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endParaRPr lang="en-US" sz="2800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endParaRPr lang="en-US" sz="2800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endParaRPr lang="en-US" sz="2800" smtClean="0">
              <a:solidFill>
                <a:srgbClr val="0000CC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en-US" sz="1500" smtClean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6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358700-87C8-4C35-AC4F-2D661D1F9BD2}" type="slidenum">
              <a:rPr lang="en-US" altLang="en-US"/>
              <a:pPr>
                <a:defRPr/>
              </a:pPr>
              <a:t>16</a:t>
            </a:fld>
            <a:endParaRPr lang="en-US" altLang="en-US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139825"/>
          </a:xfrm>
        </p:spPr>
        <p:txBody>
          <a:bodyPr anchor="ctr"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rgbClr val="336699"/>
                </a:solidFill>
                <a:latin typeface="+mn-lt"/>
                <a:cs typeface="Arial" charset="0"/>
              </a:rPr>
              <a:t>School Activities Supporting Transition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066800"/>
            <a:ext cx="8915400" cy="5791200"/>
          </a:xfrm>
        </p:spPr>
        <p:txBody>
          <a:bodyPr/>
          <a:lstStyle/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2600" smtClean="0">
                <a:solidFill>
                  <a:srgbClr val="0000CC"/>
                </a:solidFill>
                <a:cs typeface="Arial" charset="0"/>
              </a:rPr>
              <a:t>Community Based Work Experiences 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</a:pPr>
            <a:endParaRPr lang="en-US" sz="2200" smtClean="0">
              <a:solidFill>
                <a:srgbClr val="0000CC"/>
              </a:solidFill>
              <a:cs typeface="Arial" charset="0"/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2600" smtClean="0">
                <a:solidFill>
                  <a:srgbClr val="0000CC"/>
                </a:solidFill>
                <a:cs typeface="Arial" charset="0"/>
              </a:rPr>
              <a:t>School Based Work Enterprises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endParaRPr lang="en-US" sz="2200" smtClean="0">
              <a:solidFill>
                <a:srgbClr val="0000CC"/>
              </a:solidFill>
              <a:cs typeface="Arial" charset="0"/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2600" smtClean="0">
                <a:solidFill>
                  <a:srgbClr val="0000CC"/>
                </a:solidFill>
                <a:cs typeface="Arial" charset="0"/>
              </a:rPr>
              <a:t>Asset Development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endParaRPr lang="en-US" sz="2200" smtClean="0">
              <a:solidFill>
                <a:srgbClr val="0000CC"/>
              </a:solidFill>
              <a:cs typeface="Arial" charset="0"/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2600" smtClean="0">
                <a:solidFill>
                  <a:srgbClr val="0000CC"/>
                </a:solidFill>
                <a:cs typeface="Arial" charset="0"/>
              </a:rPr>
              <a:t>High School/High Tech and Project Search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</a:pPr>
            <a:endParaRPr lang="en-US" sz="2200" smtClean="0">
              <a:solidFill>
                <a:srgbClr val="0000CC"/>
              </a:solidFill>
              <a:cs typeface="Arial" charset="0"/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2600" smtClean="0">
                <a:solidFill>
                  <a:srgbClr val="0000CC"/>
                </a:solidFill>
                <a:cs typeface="Arial" charset="0"/>
              </a:rPr>
              <a:t>Social and Academic Interest Clubs and Organizations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</a:pPr>
            <a:endParaRPr lang="en-US" sz="2200" smtClean="0">
              <a:solidFill>
                <a:srgbClr val="0000CC"/>
              </a:solidFill>
              <a:cs typeface="Arial" charset="0"/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2600" smtClean="0">
                <a:solidFill>
                  <a:srgbClr val="0000CC"/>
                </a:solidFill>
                <a:cs typeface="Arial" charset="0"/>
              </a:rPr>
              <a:t>Team/Individual Sports and their Supporters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788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88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237CD7-AA78-43EF-81AE-D309CF5C5BEA}" type="slidenum">
              <a:rPr lang="en-US" altLang="en-US"/>
              <a:pPr>
                <a:defRPr/>
              </a:pPr>
              <a:t>17</a:t>
            </a:fld>
            <a:endParaRPr lang="en-US" altLang="en-US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152400"/>
            <a:ext cx="8229600" cy="987425"/>
          </a:xfrm>
        </p:spPr>
        <p:txBody>
          <a:bodyPr anchor="ctr"/>
          <a:lstStyle/>
          <a:p>
            <a:pPr eaLnBrk="1" hangingPunct="1">
              <a:defRPr/>
            </a:pPr>
            <a:r>
              <a:rPr lang="en-US" sz="3800" b="1" dirty="0" smtClean="0">
                <a:solidFill>
                  <a:srgbClr val="336699"/>
                </a:solidFill>
                <a:latin typeface="+mn-lt"/>
                <a:cs typeface="Arial" charset="0"/>
              </a:rPr>
              <a:t>Activities Supporting Transition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609600"/>
            <a:ext cx="8915400" cy="5791200"/>
          </a:xfrm>
        </p:spPr>
        <p:txBody>
          <a:bodyPr/>
          <a:lstStyle/>
          <a:p>
            <a:pPr eaLnBrk="1" hangingPunct="1">
              <a:buClr>
                <a:srgbClr val="E64336"/>
              </a:buClr>
              <a:buFont typeface="Wingdings" pitchFamily="2" charset="2"/>
              <a:buNone/>
              <a:defRPr/>
            </a:pPr>
            <a:endParaRPr lang="en-US" sz="2600" b="1" dirty="0" smtClean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r>
              <a:rPr lang="en-US" sz="2600" dirty="0" smtClean="0">
                <a:solidFill>
                  <a:srgbClr val="0000CC"/>
                </a:solidFill>
                <a:cs typeface="Arial" charset="0"/>
              </a:rPr>
              <a:t>Make Business Connections for Employer &amp; Professional Mentoring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endParaRPr lang="en-US" sz="1200" dirty="0" smtClean="0">
              <a:solidFill>
                <a:srgbClr val="0000CC"/>
              </a:solidFill>
              <a:cs typeface="Arial" charset="0"/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r>
              <a:rPr lang="en-US" sz="2600" dirty="0" smtClean="0">
                <a:solidFill>
                  <a:srgbClr val="0000CC"/>
                </a:solidFill>
                <a:cs typeface="Arial" charset="0"/>
              </a:rPr>
              <a:t>Volunteerism and Community Service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endParaRPr lang="en-US" sz="1200" dirty="0" smtClean="0">
              <a:solidFill>
                <a:srgbClr val="0000CC"/>
              </a:solidFill>
              <a:cs typeface="Arial" charset="0"/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r>
              <a:rPr lang="en-US" sz="2600" dirty="0" smtClean="0">
                <a:solidFill>
                  <a:srgbClr val="0000CC"/>
                </a:solidFill>
                <a:cs typeface="Arial" charset="0"/>
              </a:rPr>
              <a:t>Centers for Independent Living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  <a:defRPr/>
            </a:pPr>
            <a:r>
              <a:rPr lang="en-US" sz="1200" dirty="0" smtClean="0">
                <a:solidFill>
                  <a:srgbClr val="0000CC"/>
                </a:solidFill>
                <a:cs typeface="Arial" charset="0"/>
              </a:rPr>
              <a:t> 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r>
              <a:rPr lang="en-US" sz="2600" dirty="0" smtClean="0">
                <a:solidFill>
                  <a:srgbClr val="0000CC"/>
                </a:solidFill>
                <a:cs typeface="Arial" charset="0"/>
              </a:rPr>
              <a:t>Career Centers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  <a:defRPr/>
            </a:pPr>
            <a:endParaRPr lang="en-US" sz="1200" dirty="0" smtClean="0">
              <a:solidFill>
                <a:srgbClr val="0000CC"/>
              </a:solidFill>
              <a:cs typeface="Arial" charset="0"/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r>
              <a:rPr lang="en-US" sz="2600" dirty="0" smtClean="0">
                <a:solidFill>
                  <a:srgbClr val="0000CC"/>
                </a:solidFill>
                <a:cs typeface="Arial" charset="0"/>
              </a:rPr>
              <a:t>Recreation and Outdoor Activities/Centers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endParaRPr lang="en-US" sz="1200" dirty="0" smtClean="0">
              <a:solidFill>
                <a:srgbClr val="0000CC"/>
              </a:solidFill>
              <a:cs typeface="Arial" charset="0"/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r>
              <a:rPr lang="en-US" sz="2600" dirty="0" smtClean="0">
                <a:solidFill>
                  <a:srgbClr val="0000CC"/>
                </a:solidFill>
                <a:cs typeface="Arial" charset="0"/>
              </a:rPr>
              <a:t>Faith-Based Activities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endParaRPr lang="en-US" sz="1200" dirty="0" smtClean="0">
              <a:solidFill>
                <a:srgbClr val="0000CC"/>
              </a:solidFill>
              <a:cs typeface="Arial" charset="0"/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r>
              <a:rPr lang="en-US" sz="2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Youth and Social Clubs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endParaRPr lang="en-US" sz="2600" dirty="0" smtClean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sz="2600" dirty="0" smtClean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en-US" sz="26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en-US" sz="26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78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88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88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7885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-152400"/>
            <a:ext cx="86868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sz="2900" dirty="0" smtClean="0"/>
              <a:t/>
            </a:r>
            <a:br>
              <a:rPr lang="en-US" sz="2900" dirty="0" smtClean="0"/>
            </a:br>
            <a:r>
              <a:rPr lang="en-US" sz="3000" b="1" dirty="0" smtClean="0">
                <a:solidFill>
                  <a:srgbClr val="336699"/>
                </a:solidFill>
                <a:latin typeface="+mn-lt"/>
              </a:rPr>
              <a:t>Leverage Technology “My Face-Space Place”</a:t>
            </a:r>
            <a:r>
              <a:rPr lang="en-US" sz="3000" b="1" dirty="0" smtClean="0">
                <a:solidFill>
                  <a:srgbClr val="0000CC"/>
                </a:solidFill>
                <a:latin typeface="+mn-lt"/>
              </a:rPr>
              <a:t> </a:t>
            </a:r>
            <a:r>
              <a:rPr lang="en-US" sz="3400" b="1" dirty="0" smtClean="0">
                <a:solidFill>
                  <a:srgbClr val="0000CC"/>
                </a:solidFill>
              </a:rPr>
              <a:t/>
            </a:r>
            <a:br>
              <a:rPr lang="en-US" sz="3400" b="1" dirty="0" smtClean="0">
                <a:solidFill>
                  <a:srgbClr val="0000CC"/>
                </a:solidFill>
              </a:rPr>
            </a:br>
            <a:endParaRPr lang="en-US" sz="3400" b="1" dirty="0" smtClean="0">
              <a:solidFill>
                <a:srgbClr val="0000CC"/>
              </a:solidFill>
            </a:endParaRPr>
          </a:p>
        </p:txBody>
      </p:sp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534400" cy="5257800"/>
          </a:xfrm>
        </p:spPr>
        <p:txBody>
          <a:bodyPr/>
          <a:lstStyle/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Social Media orientation for employment and networking is critical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Create a profile for online alerts and applications 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Understand how online resumes and applications are screened by KSA’s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Use a Database or Social Media Scheduler to stay connected to your network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Learn assistive technology while in high school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Bring in “Techie” Stars to engage students 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endParaRPr lang="en-US" smtClean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400" b="1" dirty="0" smtClean="0">
                <a:solidFill>
                  <a:srgbClr val="336699"/>
                </a:solidFill>
                <a:latin typeface="+mn-lt"/>
              </a:rPr>
              <a:t>Give a Little, Get a Lot</a:t>
            </a:r>
            <a:endParaRPr lang="en-US" dirty="0" smtClean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382000" cy="5105400"/>
          </a:xfrm>
        </p:spPr>
        <p:txBody>
          <a:bodyPr/>
          <a:lstStyle/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00CC"/>
                </a:solidFill>
              </a:rPr>
              <a:t>Develop work and social skills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  <a:defRPr/>
            </a:pPr>
            <a:endParaRPr lang="en-US" sz="300" dirty="0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00CC"/>
                </a:solidFill>
              </a:rPr>
              <a:t>Build a resume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endParaRPr lang="en-US" sz="300" dirty="0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00CC"/>
                </a:solidFill>
              </a:rPr>
              <a:t>Employer and organization references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endParaRPr lang="en-US" sz="300" dirty="0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00CC"/>
                </a:solidFill>
              </a:rPr>
              <a:t>Potential employer exposure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endParaRPr lang="en-US" sz="300" dirty="0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00CC"/>
                </a:solidFill>
              </a:rPr>
              <a:t>Access untapped scholarships 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endParaRPr lang="en-US" sz="300" dirty="0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00CC"/>
                </a:solidFill>
              </a:rPr>
              <a:t>Identify accommodations &amp; assistive technology 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endParaRPr lang="en-US" sz="300" dirty="0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00CC"/>
                </a:solidFill>
              </a:rPr>
              <a:t>Booster shot of self-esteem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endParaRPr lang="en-US" sz="300" dirty="0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00CC"/>
                </a:solidFill>
              </a:rPr>
              <a:t>Breaks the cycle of dependence</a:t>
            </a:r>
          </a:p>
          <a:p>
            <a:pPr marL="514350" indent="-514350"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800" b="1" dirty="0" smtClean="0">
                <a:solidFill>
                  <a:srgbClr val="336699"/>
                </a:solidFill>
                <a:latin typeface="+mn-lt"/>
              </a:rPr>
              <a:t>When Does VR Get Involved?</a:t>
            </a:r>
            <a:endParaRPr lang="en-US" sz="3800" b="1" dirty="0">
              <a:solidFill>
                <a:srgbClr val="336699"/>
              </a:solidFill>
              <a:latin typeface="+mn-lt"/>
            </a:endParaRP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763000" cy="4530725"/>
          </a:xfrm>
        </p:spPr>
        <p:txBody>
          <a:bodyPr/>
          <a:lstStyle/>
          <a:p>
            <a:pPr>
              <a:buClr>
                <a:srgbClr val="E85044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Two years prior to exit</a:t>
            </a:r>
          </a:p>
          <a:p>
            <a:pPr>
              <a:buClr>
                <a:srgbClr val="E85044"/>
              </a:buClr>
              <a:buFont typeface="Wingdings" pitchFamily="2" charset="2"/>
              <a:buNone/>
            </a:pPr>
            <a:endParaRPr lang="en-US" sz="1500" smtClean="0">
              <a:solidFill>
                <a:srgbClr val="0000CC"/>
              </a:solidFill>
            </a:endParaRPr>
          </a:p>
          <a:p>
            <a:pPr>
              <a:buClr>
                <a:srgbClr val="E85044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Students need to be able to participate in vocational activities and planning</a:t>
            </a:r>
          </a:p>
          <a:p>
            <a:pPr>
              <a:buClr>
                <a:srgbClr val="E85044"/>
              </a:buClr>
              <a:buFont typeface="Wingdings" pitchFamily="2" charset="2"/>
              <a:buNone/>
            </a:pPr>
            <a:endParaRPr lang="en-US" sz="1500" smtClean="0">
              <a:solidFill>
                <a:srgbClr val="0000CC"/>
              </a:solidFill>
            </a:endParaRPr>
          </a:p>
          <a:p>
            <a:pPr>
              <a:buClr>
                <a:srgbClr val="E85044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When students are at risk of dropping out</a:t>
            </a:r>
          </a:p>
          <a:p>
            <a:pPr>
              <a:buClr>
                <a:srgbClr val="E85044"/>
              </a:buClr>
              <a:buFont typeface="Wingdings" pitchFamily="2" charset="2"/>
              <a:buChar char="Ø"/>
            </a:pPr>
            <a:endParaRPr lang="en-US" sz="1500" smtClean="0">
              <a:solidFill>
                <a:srgbClr val="0000CC"/>
              </a:solidFill>
            </a:endParaRPr>
          </a:p>
          <a:p>
            <a:pPr>
              <a:buClr>
                <a:srgbClr val="E85044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Students beginning community based work experience</a:t>
            </a:r>
          </a:p>
          <a:p>
            <a:pPr>
              <a:buClr>
                <a:srgbClr val="E85044"/>
              </a:buClr>
              <a:buFont typeface="Wingdings" pitchFamily="2" charset="2"/>
              <a:buNone/>
            </a:pPr>
            <a:endParaRPr lang="en-US" sz="1500" smtClean="0">
              <a:solidFill>
                <a:srgbClr val="0000CC"/>
              </a:solidFill>
            </a:endParaRPr>
          </a:p>
          <a:p>
            <a:pPr>
              <a:buClr>
                <a:srgbClr val="E85044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Visit </a:t>
            </a:r>
            <a:r>
              <a:rPr lang="en-US" smtClean="0">
                <a:solidFill>
                  <a:srgbClr val="0000CC"/>
                </a:solidFill>
                <a:hlinkClick r:id="rId2"/>
              </a:rPr>
              <a:t>www.rehabworks.org</a:t>
            </a:r>
            <a:r>
              <a:rPr lang="en-US" smtClean="0">
                <a:solidFill>
                  <a:srgbClr val="0000CC"/>
                </a:solidFill>
              </a:rPr>
              <a:t> School to Work Transition Program for more information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58200" cy="1139825"/>
          </a:xfrm>
        </p:spPr>
        <p:txBody>
          <a:bodyPr/>
          <a:lstStyle/>
          <a:p>
            <a:pPr eaLnBrk="1" hangingPunct="1"/>
            <a:r>
              <a:rPr lang="en-US" sz="3900" b="1" smtClean="0">
                <a:solidFill>
                  <a:srgbClr val="336699"/>
                </a:solidFill>
              </a:rPr>
              <a:t>Know Your Agencies &amp; When to Apply</a:t>
            </a:r>
          </a:p>
        </p:txBody>
      </p:sp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4582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3400" b="1" smtClean="0">
                <a:solidFill>
                  <a:srgbClr val="0000CC"/>
                </a:solidFill>
              </a:rPr>
              <a:t>Vocational Rehabilitation</a:t>
            </a:r>
          </a:p>
          <a:p>
            <a:pPr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None/>
            </a:pPr>
            <a:endParaRPr lang="en-US" sz="1400" b="1" smtClean="0">
              <a:solidFill>
                <a:srgbClr val="0000CC"/>
              </a:solidFill>
            </a:endParaRPr>
          </a:p>
          <a:p>
            <a:pPr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3400" b="1" smtClean="0">
                <a:solidFill>
                  <a:srgbClr val="0000CC"/>
                </a:solidFill>
              </a:rPr>
              <a:t>Agency for Persons with Disabilities</a:t>
            </a:r>
          </a:p>
          <a:p>
            <a:pPr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None/>
            </a:pPr>
            <a:endParaRPr lang="en-US" sz="1400" b="1" smtClean="0">
              <a:solidFill>
                <a:srgbClr val="0000CC"/>
              </a:solidFill>
            </a:endParaRPr>
          </a:p>
          <a:p>
            <a:pPr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3400" b="1" smtClean="0">
                <a:solidFill>
                  <a:srgbClr val="0000CC"/>
                </a:solidFill>
              </a:rPr>
              <a:t>Centers for Independent Living</a:t>
            </a:r>
          </a:p>
          <a:p>
            <a:pPr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None/>
            </a:pPr>
            <a:endParaRPr lang="en-US" sz="1400" b="1" smtClean="0">
              <a:solidFill>
                <a:srgbClr val="0000CC"/>
              </a:solidFill>
            </a:endParaRPr>
          </a:p>
          <a:p>
            <a:pPr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3400" b="1" smtClean="0">
                <a:solidFill>
                  <a:srgbClr val="0000CC"/>
                </a:solidFill>
              </a:rPr>
              <a:t>Career and Service Centers</a:t>
            </a:r>
          </a:p>
          <a:p>
            <a:pPr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None/>
            </a:pPr>
            <a:endParaRPr lang="en-US" sz="1400" b="1" smtClean="0">
              <a:solidFill>
                <a:srgbClr val="0000CC"/>
              </a:solidFill>
            </a:endParaRPr>
          </a:p>
          <a:p>
            <a:pPr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3400" b="1" smtClean="0">
                <a:solidFill>
                  <a:srgbClr val="0000CC"/>
                </a:solidFill>
              </a:rPr>
              <a:t>SSA Community Work Incentive Coordinators</a:t>
            </a:r>
          </a:p>
          <a:p>
            <a:pPr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None/>
            </a:pPr>
            <a:r>
              <a:rPr lang="en-US" sz="1200" smtClean="0">
                <a:solidFill>
                  <a:srgbClr val="0000CC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3400" smtClean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336699"/>
                </a:solidFill>
                <a:latin typeface="+mn-lt"/>
              </a:rPr>
              <a:t>The Key to Inclusion</a:t>
            </a:r>
          </a:p>
        </p:txBody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530725"/>
          </a:xfrm>
        </p:spPr>
        <p:txBody>
          <a:bodyPr/>
          <a:lstStyle/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Preference for Individuals with Disabilities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0000CC"/>
                </a:solidFill>
              </a:rPr>
              <a:t>	</a:t>
            </a:r>
            <a:r>
              <a:rPr lang="en-US" smtClean="0">
                <a:solidFill>
                  <a:srgbClr val="336699"/>
                </a:solidFill>
              </a:rPr>
              <a:t>~</a:t>
            </a:r>
            <a:r>
              <a:rPr lang="en-US" smtClean="0">
                <a:solidFill>
                  <a:srgbClr val="0000CC"/>
                </a:solidFill>
              </a:rPr>
              <a:t>Training Programs (Career &amp; Technical)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0000CC"/>
                </a:solidFill>
              </a:rPr>
              <a:t>	</a:t>
            </a:r>
            <a:r>
              <a:rPr lang="en-US" smtClean="0">
                <a:solidFill>
                  <a:srgbClr val="336699"/>
                </a:solidFill>
              </a:rPr>
              <a:t>~</a:t>
            </a:r>
            <a:r>
              <a:rPr lang="en-US" smtClean="0">
                <a:solidFill>
                  <a:srgbClr val="0000CC"/>
                </a:solidFill>
              </a:rPr>
              <a:t>Work Experiences (Summer Work)</a:t>
            </a:r>
          </a:p>
          <a:p>
            <a:pPr eaLnBrk="1" hangingPunct="1">
              <a:buFont typeface="Wingdings" pitchFamily="2" charset="2"/>
              <a:buNone/>
            </a:pPr>
            <a:endParaRPr lang="en-US" sz="1100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Signed Releases Between Professionals</a:t>
            </a:r>
          </a:p>
          <a:p>
            <a:pPr eaLnBrk="1" hangingPunct="1"/>
            <a:endParaRPr lang="en-US" smtClean="0">
              <a:solidFill>
                <a:srgbClr val="0000CC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pic>
        <p:nvPicPr>
          <p:cNvPr id="63491" name="Picture 5" descr="needs-vs-wants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4038600"/>
            <a:ext cx="3505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algn="ctr" eaLnBrk="1" hangingPunct="1">
              <a:defRPr/>
            </a:pPr>
            <a:r>
              <a:rPr lang="en-US" sz="6300" b="1" smtClean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Questions</a:t>
            </a:r>
          </a:p>
        </p:txBody>
      </p:sp>
      <p:sp>
        <p:nvSpPr>
          <p:cNvPr id="64514" name="Text Box 6"/>
          <p:cNvSpPr txBox="1">
            <a:spLocks noChangeArrowheads="1"/>
          </p:cNvSpPr>
          <p:nvPr/>
        </p:nvSpPr>
        <p:spPr bwMode="auto">
          <a:xfrm>
            <a:off x="533400" y="2590800"/>
            <a:ext cx="822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Tahoma" pitchFamily="34" charset="0"/>
              <a:cs typeface="Arial" charset="0"/>
            </a:endParaRPr>
          </a:p>
        </p:txBody>
      </p:sp>
      <p:sp>
        <p:nvSpPr>
          <p:cNvPr id="64515" name="Text Box 7"/>
          <p:cNvSpPr txBox="1">
            <a:spLocks noChangeArrowheads="1"/>
          </p:cNvSpPr>
          <p:nvPr/>
        </p:nvSpPr>
        <p:spPr bwMode="auto">
          <a:xfrm>
            <a:off x="990600" y="2286000"/>
            <a:ext cx="723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Tahoma" pitchFamily="34" charset="0"/>
              <a:cs typeface="Arial" charset="0"/>
            </a:endParaRPr>
          </a:p>
        </p:txBody>
      </p:sp>
      <p:sp>
        <p:nvSpPr>
          <p:cNvPr id="64516" name="Text Box 8"/>
          <p:cNvSpPr txBox="1">
            <a:spLocks noChangeArrowheads="1"/>
          </p:cNvSpPr>
          <p:nvPr/>
        </p:nvSpPr>
        <p:spPr bwMode="auto">
          <a:xfrm>
            <a:off x="838200" y="2819400"/>
            <a:ext cx="7620000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solidFill>
                  <a:srgbClr val="0000CC"/>
                </a:solidFill>
                <a:latin typeface="Tahoma" pitchFamily="34" charset="0"/>
                <a:cs typeface="Arial" charset="0"/>
              </a:rPr>
              <a:t>Please Contact:</a:t>
            </a:r>
          </a:p>
          <a:p>
            <a:pPr algn="ctr">
              <a:spcBef>
                <a:spcPct val="50000"/>
              </a:spcBef>
            </a:pPr>
            <a:r>
              <a:rPr lang="en-US" sz="4400">
                <a:solidFill>
                  <a:srgbClr val="0000CC"/>
                </a:solidFill>
                <a:latin typeface="Tahoma" pitchFamily="34" charset="0"/>
                <a:cs typeface="Arial" charset="0"/>
                <a:hlinkClick r:id="rId3"/>
              </a:rPr>
              <a:t>Kirk.Hall@vr.fldoe.org</a:t>
            </a:r>
            <a:endParaRPr lang="en-US" sz="4400">
              <a:solidFill>
                <a:srgbClr val="0000CC"/>
              </a:solidFill>
              <a:latin typeface="Tahoma" pitchFamily="34" charset="0"/>
              <a:cs typeface="Arial" charset="0"/>
            </a:endParaRPr>
          </a:p>
          <a:p>
            <a:pPr algn="ctr">
              <a:spcBef>
                <a:spcPct val="50000"/>
              </a:spcBef>
            </a:pPr>
            <a:r>
              <a:rPr lang="en-US" sz="3600">
                <a:solidFill>
                  <a:srgbClr val="0000CC"/>
                </a:solidFill>
                <a:latin typeface="Tahoma" pitchFamily="34" charset="0"/>
                <a:cs typeface="Arial" charset="0"/>
              </a:rPr>
              <a:t>(800) 451-4327 toll free</a:t>
            </a:r>
          </a:p>
          <a:p>
            <a:pPr algn="ctr">
              <a:spcBef>
                <a:spcPct val="50000"/>
              </a:spcBef>
            </a:pPr>
            <a:r>
              <a:rPr lang="en-US" sz="3600">
                <a:solidFill>
                  <a:srgbClr val="0000CC"/>
                </a:solidFill>
                <a:latin typeface="Tahoma" pitchFamily="34" charset="0"/>
                <a:cs typeface="Arial" charset="0"/>
              </a:rPr>
              <a:t>(850) 245-3360 direct line</a:t>
            </a:r>
          </a:p>
          <a:p>
            <a:pPr>
              <a:spcBef>
                <a:spcPct val="50000"/>
              </a:spcBef>
            </a:pPr>
            <a:endParaRPr lang="en-US" sz="1000">
              <a:solidFill>
                <a:srgbClr val="0000CC"/>
              </a:solidFill>
              <a:latin typeface="Tahoma" pitchFamily="34" charset="0"/>
              <a:cs typeface="Arial" charset="0"/>
            </a:endParaRPr>
          </a:p>
          <a:p>
            <a:pPr>
              <a:spcBef>
                <a:spcPct val="50000"/>
              </a:spcBef>
            </a:pPr>
            <a:endParaRPr lang="en-US" sz="1000">
              <a:solidFill>
                <a:srgbClr val="FFCC00"/>
              </a:solidFill>
              <a:latin typeface="Tahoma" pitchFamily="34" charset="0"/>
              <a:cs typeface="Arial" charset="0"/>
            </a:endParaRPr>
          </a:p>
          <a:p>
            <a:pPr>
              <a:spcBef>
                <a:spcPct val="50000"/>
              </a:spcBef>
            </a:pPr>
            <a:endParaRPr lang="en-US" sz="1000">
              <a:latin typeface="Tahoma" pitchFamily="34" charset="0"/>
              <a:cs typeface="Arial" charset="0"/>
            </a:endParaRPr>
          </a:p>
          <a:p>
            <a:pPr>
              <a:spcBef>
                <a:spcPct val="50000"/>
              </a:spcBef>
            </a:pPr>
            <a:endParaRPr lang="en-US" sz="1000">
              <a:solidFill>
                <a:srgbClr val="FFCC00"/>
              </a:solidFill>
              <a:latin typeface="Tahoma" pitchFamily="34" charset="0"/>
              <a:cs typeface="Arial" charset="0"/>
            </a:endParaRPr>
          </a:p>
          <a:p>
            <a:pPr>
              <a:spcBef>
                <a:spcPct val="50000"/>
              </a:spcBef>
            </a:pPr>
            <a:endParaRPr lang="en-US" sz="1000">
              <a:latin typeface="Tahoma" pitchFamily="34" charset="0"/>
              <a:cs typeface="Arial" charset="0"/>
            </a:endParaRPr>
          </a:p>
          <a:p>
            <a:pPr>
              <a:spcBef>
                <a:spcPct val="50000"/>
              </a:spcBef>
            </a:pPr>
            <a:endParaRPr lang="en-US" sz="1000">
              <a:latin typeface="Tahoma" pitchFamily="34" charset="0"/>
              <a:cs typeface="Arial" charset="0"/>
            </a:endParaRPr>
          </a:p>
          <a:p>
            <a:pPr>
              <a:spcBef>
                <a:spcPct val="50000"/>
              </a:spcBef>
            </a:pPr>
            <a:endParaRPr lang="en-US" sz="1000">
              <a:latin typeface="Tahoma" pitchFamily="34" charset="0"/>
              <a:cs typeface="Arial" charset="0"/>
            </a:endParaRPr>
          </a:p>
          <a:p>
            <a:pPr>
              <a:spcBef>
                <a:spcPct val="50000"/>
              </a:spcBef>
            </a:pPr>
            <a:endParaRPr lang="en-US">
              <a:solidFill>
                <a:srgbClr val="00B200"/>
              </a:solidFill>
              <a:latin typeface="Tahoma" pitchFamily="34" charset="0"/>
              <a:cs typeface="Arial" charset="0"/>
            </a:endParaRPr>
          </a:p>
        </p:txBody>
      </p:sp>
      <p:pic>
        <p:nvPicPr>
          <p:cNvPr id="64517" name="Picture 6" descr="question worl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13716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800" b="1" dirty="0" smtClean="0">
                <a:solidFill>
                  <a:srgbClr val="336699"/>
                </a:solidFill>
                <a:latin typeface="+mn-lt"/>
              </a:rPr>
              <a:t>What Documents Does VR Need?</a:t>
            </a:r>
            <a:endParaRPr lang="en-US" sz="3800" dirty="0">
              <a:solidFill>
                <a:srgbClr val="336699"/>
              </a:solidFill>
              <a:latin typeface="+mn-lt"/>
            </a:endParaRP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229600" cy="4800600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rgbClr val="0000CC"/>
                </a:solidFill>
              </a:rPr>
              <a:t>Current IEP or 504 Plan</a:t>
            </a: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endParaRPr lang="en-US" sz="700" smtClean="0">
              <a:solidFill>
                <a:srgbClr val="0000CC"/>
              </a:solidFill>
            </a:endParaRP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rgbClr val="0000CC"/>
                </a:solidFill>
              </a:rPr>
              <a:t>Medical and/or psychological records or new evaluations that document disability</a:t>
            </a: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endParaRPr lang="en-US" sz="700" smtClean="0">
              <a:solidFill>
                <a:srgbClr val="0000CC"/>
              </a:solidFill>
            </a:endParaRP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r>
              <a:rPr lang="en-US" sz="2800" b="1" u="sng" smtClean="0">
                <a:solidFill>
                  <a:srgbClr val="0000CC"/>
                </a:solidFill>
              </a:rPr>
              <a:t>Transcript</a:t>
            </a:r>
            <a:r>
              <a:rPr lang="en-US" sz="2800" smtClean="0">
                <a:solidFill>
                  <a:srgbClr val="0000CC"/>
                </a:solidFill>
              </a:rPr>
              <a:t> or academic reports</a:t>
            </a: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endParaRPr lang="en-US" sz="700" smtClean="0">
              <a:solidFill>
                <a:srgbClr val="0000CC"/>
              </a:solidFill>
            </a:endParaRP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rgbClr val="0000CC"/>
                </a:solidFill>
              </a:rPr>
              <a:t>Attendance and tardiness reports</a:t>
            </a: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endParaRPr lang="en-US" sz="700" smtClean="0">
              <a:solidFill>
                <a:srgbClr val="0000CC"/>
              </a:solidFill>
            </a:endParaRP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rgbClr val="0000CC"/>
                </a:solidFill>
              </a:rPr>
              <a:t>Behavioral reports, if applicable</a:t>
            </a: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endParaRPr lang="en-US" sz="700" smtClean="0">
              <a:solidFill>
                <a:srgbClr val="0000CC"/>
              </a:solidFill>
            </a:endParaRP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rgbClr val="0000CC"/>
                </a:solidFill>
              </a:rPr>
              <a:t>Vocational training records and/or career assessments, if available</a:t>
            </a: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endParaRPr lang="en-US" sz="700" smtClean="0">
              <a:solidFill>
                <a:srgbClr val="0000CC"/>
              </a:solidFill>
            </a:endParaRP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rgbClr val="0000CC"/>
                </a:solidFill>
              </a:rPr>
              <a:t>Involvement with any other agencies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304800"/>
            <a:ext cx="9144000" cy="1139825"/>
          </a:xfrm>
        </p:spPr>
        <p:txBody>
          <a:bodyPr/>
          <a:lstStyle/>
          <a:p>
            <a:pPr algn="ctr">
              <a:defRPr/>
            </a:pPr>
            <a:r>
              <a:rPr lang="en-US" sz="3200" b="1" dirty="0" smtClean="0">
                <a:solidFill>
                  <a:srgbClr val="336699"/>
                </a:solidFill>
                <a:latin typeface="+mn-lt"/>
              </a:rPr>
              <a:t>Order of Selection &amp; </a:t>
            </a:r>
            <a:br>
              <a:rPr lang="en-US" sz="3200" b="1" dirty="0" smtClean="0">
                <a:solidFill>
                  <a:srgbClr val="336699"/>
                </a:solidFill>
                <a:latin typeface="+mn-lt"/>
              </a:rPr>
            </a:br>
            <a:r>
              <a:rPr lang="en-US" sz="3200" b="1" dirty="0" smtClean="0">
                <a:solidFill>
                  <a:srgbClr val="336699"/>
                </a:solidFill>
                <a:latin typeface="+mn-lt"/>
              </a:rPr>
              <a:t>Financial Participation</a:t>
            </a:r>
            <a:endParaRPr lang="en-US" sz="3200" dirty="0">
              <a:solidFill>
                <a:srgbClr val="336699"/>
              </a:solidFill>
              <a:latin typeface="+mn-lt"/>
            </a:endParaRP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800600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rgbClr val="0000CC"/>
                </a:solidFill>
              </a:rPr>
              <a:t>VR remains under an Order of Selection</a:t>
            </a: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None/>
            </a:pPr>
            <a:endParaRPr lang="en-US" sz="1000" smtClean="0">
              <a:solidFill>
                <a:srgbClr val="0000CC"/>
              </a:solidFill>
            </a:endParaRP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rgbClr val="0000CC"/>
                </a:solidFill>
              </a:rPr>
              <a:t>VR is serving Categories I and II</a:t>
            </a: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endParaRPr lang="en-US" sz="1000" smtClean="0">
              <a:solidFill>
                <a:srgbClr val="0000CC"/>
              </a:solidFill>
            </a:endParaRP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rgbClr val="0000CC"/>
                </a:solidFill>
              </a:rPr>
              <a:t>Most students will fall under I or II</a:t>
            </a: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endParaRPr lang="en-US" sz="1000" smtClean="0">
              <a:solidFill>
                <a:srgbClr val="0000CC"/>
              </a:solidFill>
            </a:endParaRP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r>
              <a:rPr lang="en-US" sz="2800" u="sng" smtClean="0">
                <a:solidFill>
                  <a:srgbClr val="0000CC"/>
                </a:solidFill>
              </a:rPr>
              <a:t>Training </a:t>
            </a:r>
            <a:r>
              <a:rPr lang="en-US" sz="2800" smtClean="0">
                <a:solidFill>
                  <a:srgbClr val="0000CC"/>
                </a:solidFill>
              </a:rPr>
              <a:t>is an exempt service for FP</a:t>
            </a: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endParaRPr lang="en-US" sz="1000" smtClean="0">
              <a:solidFill>
                <a:srgbClr val="0000CC"/>
              </a:solidFill>
            </a:endParaRP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rgbClr val="0000CC"/>
                </a:solidFill>
              </a:rPr>
              <a:t>Placement is an exempt service for FP</a:t>
            </a: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None/>
            </a:pPr>
            <a:endParaRPr lang="en-US" sz="1000" smtClean="0">
              <a:solidFill>
                <a:srgbClr val="0000CC"/>
              </a:solidFill>
            </a:endParaRP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rgbClr val="0000CC"/>
                </a:solidFill>
              </a:rPr>
              <a:t>VR is required to explore comparable benefits</a:t>
            </a: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endParaRPr lang="en-US" sz="700" smtClean="0">
              <a:solidFill>
                <a:srgbClr val="0000CC"/>
              </a:solidFill>
            </a:endParaRPr>
          </a:p>
          <a:p>
            <a:pPr>
              <a:lnSpc>
                <a:spcPct val="90000"/>
              </a:lnSpc>
              <a:buClr>
                <a:srgbClr val="E85044"/>
              </a:buClr>
              <a:buFont typeface="Wingdings" pitchFamily="2" charset="2"/>
              <a:buChar char="Ø"/>
            </a:pPr>
            <a:r>
              <a:rPr lang="en-US" sz="2800" smtClean="0">
                <a:solidFill>
                  <a:srgbClr val="0000CC"/>
                </a:solidFill>
              </a:rPr>
              <a:t>VR is a payor of last resort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336699"/>
                </a:solidFill>
              </a:rPr>
              <a:t>Crisis Brings Issues into Focus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530725"/>
          </a:xfrm>
        </p:spPr>
        <p:txBody>
          <a:bodyPr/>
          <a:lstStyle/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The Economy: Fewer jobs, more competition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</a:pPr>
            <a:endParaRPr lang="en-US" sz="1200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Retired and Rehired: Elder citizens are returning to the workforce out of necessity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</a:pPr>
            <a:endParaRPr lang="en-US" sz="1200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Three-A-Day: Individuals have to take multiple jobs to make a living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None/>
            </a:pPr>
            <a:endParaRPr lang="en-US" sz="1200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Lean Employers: Had to learn to do the job with fewer employees, trend will continue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219200"/>
            <a:ext cx="8458200" cy="4983163"/>
          </a:xfrm>
        </p:spPr>
        <p:txBody>
          <a:bodyPr/>
          <a:lstStyle/>
          <a:p>
            <a:pPr marL="396875" indent="-287338" algn="ctr"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None/>
            </a:pPr>
            <a:r>
              <a:rPr lang="en-US" sz="2900" b="1" smtClean="0">
                <a:solidFill>
                  <a:srgbClr val="0000CC"/>
                </a:solidFill>
                <a:cs typeface="Arial" charset="0"/>
              </a:rPr>
              <a:t>Can’t continue to pursue careers using the traditional employment model</a:t>
            </a:r>
          </a:p>
          <a:p>
            <a:pPr marL="396875" indent="-287338"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Char char="Ø"/>
            </a:pPr>
            <a:endParaRPr lang="en-US" sz="1800" smtClean="0">
              <a:solidFill>
                <a:schemeClr val="tx2"/>
              </a:solidFill>
              <a:cs typeface="Arial" charset="0"/>
            </a:endParaRPr>
          </a:p>
          <a:p>
            <a:pPr marL="396875" indent="-287338"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2900" smtClean="0">
                <a:solidFill>
                  <a:srgbClr val="0000CC"/>
                </a:solidFill>
                <a:cs typeface="Arial" charset="0"/>
              </a:rPr>
              <a:t>Training &amp; Education for Better Market Position</a:t>
            </a:r>
          </a:p>
          <a:p>
            <a:pPr marL="396875" indent="-287338"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None/>
            </a:pPr>
            <a:endParaRPr lang="en-US" sz="1500" smtClean="0">
              <a:solidFill>
                <a:srgbClr val="0000CC"/>
              </a:solidFill>
              <a:cs typeface="Arial" charset="0"/>
            </a:endParaRPr>
          </a:p>
          <a:p>
            <a:pPr marL="396875" indent="-287338"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2900" smtClean="0">
                <a:solidFill>
                  <a:srgbClr val="0000CC"/>
                </a:solidFill>
                <a:cs typeface="Arial" charset="0"/>
              </a:rPr>
              <a:t>Create Support with a Network</a:t>
            </a:r>
          </a:p>
          <a:p>
            <a:pPr marL="396875" indent="-287338"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Char char="Ø"/>
            </a:pPr>
            <a:endParaRPr lang="en-US" sz="1500" smtClean="0">
              <a:solidFill>
                <a:srgbClr val="0000CC"/>
              </a:solidFill>
              <a:cs typeface="Arial" charset="0"/>
            </a:endParaRPr>
          </a:p>
          <a:p>
            <a:pPr marL="396875" indent="-287338"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2900" smtClean="0">
                <a:solidFill>
                  <a:srgbClr val="0000CC"/>
                </a:solidFill>
                <a:cs typeface="Arial" charset="0"/>
              </a:rPr>
              <a:t>Pursue Social Opportunities</a:t>
            </a:r>
          </a:p>
          <a:p>
            <a:pPr marL="396875" indent="-287338"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Char char="Ø"/>
            </a:pPr>
            <a:endParaRPr lang="en-US" sz="1500" smtClean="0">
              <a:solidFill>
                <a:srgbClr val="0000CC"/>
              </a:solidFill>
              <a:cs typeface="Arial" charset="0"/>
            </a:endParaRPr>
          </a:p>
          <a:p>
            <a:pPr marL="396875" indent="-287338"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Char char="Ø"/>
            </a:pPr>
            <a:r>
              <a:rPr lang="en-US" sz="2900" smtClean="0">
                <a:solidFill>
                  <a:srgbClr val="0000CC"/>
                </a:solidFill>
                <a:cs typeface="Arial" charset="0"/>
              </a:rPr>
              <a:t>Seek Out Work Experiences</a:t>
            </a:r>
          </a:p>
          <a:p>
            <a:pPr marL="396875" indent="-287338" eaLnBrk="1" hangingPunct="1">
              <a:lnSpc>
                <a:spcPct val="90000"/>
              </a:lnSpc>
              <a:buClr>
                <a:srgbClr val="E64336"/>
              </a:buClr>
              <a:buFont typeface="Wingdings" pitchFamily="2" charset="2"/>
              <a:buChar char="Ø"/>
            </a:pPr>
            <a:endParaRPr lang="en-US" sz="2900" smtClean="0">
              <a:solidFill>
                <a:srgbClr val="0000CC"/>
              </a:solidFill>
              <a:cs typeface="Arial" charset="0"/>
            </a:endParaRPr>
          </a:p>
          <a:p>
            <a:pPr marL="396875" indent="-287338" eaLnBrk="1" hangingPunct="1">
              <a:lnSpc>
                <a:spcPct val="90000"/>
              </a:lnSpc>
            </a:pPr>
            <a:endParaRPr lang="en-US" smtClean="0">
              <a:solidFill>
                <a:srgbClr val="0000CC"/>
              </a:solidFill>
            </a:endParaRPr>
          </a:p>
          <a:p>
            <a:pPr marL="396875" indent="-287338" eaLnBrk="1" hangingPunct="1">
              <a:lnSpc>
                <a:spcPct val="90000"/>
              </a:lnSpc>
            </a:pPr>
            <a:endParaRPr lang="en-US" smtClean="0">
              <a:solidFill>
                <a:srgbClr val="0000CC"/>
              </a:solidFill>
            </a:endParaRPr>
          </a:p>
          <a:p>
            <a:pPr marL="396875" indent="-287338" eaLnBrk="1" hangingPunct="1">
              <a:lnSpc>
                <a:spcPct val="90000"/>
              </a:lnSpc>
            </a:pPr>
            <a:endParaRPr lang="en-US" smtClean="0"/>
          </a:p>
        </p:txBody>
      </p:sp>
      <p:sp>
        <p:nvSpPr>
          <p:cNvPr id="8195" name="Text Box 6"/>
          <p:cNvSpPr txBox="1">
            <a:spLocks noChangeArrowheads="1"/>
          </p:cNvSpPr>
          <p:nvPr/>
        </p:nvSpPr>
        <p:spPr bwMode="auto">
          <a:xfrm>
            <a:off x="457200" y="304800"/>
            <a:ext cx="7788275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3500" b="1" dirty="0">
                <a:solidFill>
                  <a:srgbClr val="336699"/>
                </a:solidFill>
                <a:latin typeface="+mn-lt"/>
              </a:rPr>
              <a:t>What Does this Mean for Youth?</a:t>
            </a:r>
          </a:p>
        </p:txBody>
      </p:sp>
      <p:pic>
        <p:nvPicPr>
          <p:cNvPr id="20483" name="Picture 7" descr="chan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5419725"/>
            <a:ext cx="304800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7" descr="chan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5419725"/>
            <a:ext cx="304800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7" descr="chan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419725"/>
            <a:ext cx="304800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800" b="1" dirty="0" smtClean="0">
                <a:solidFill>
                  <a:srgbClr val="336699"/>
                </a:solidFill>
                <a:latin typeface="+mn-lt"/>
              </a:rPr>
              <a:t>Targeted Training for Employment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53000"/>
          </a:xfrm>
        </p:spPr>
        <p:txBody>
          <a:bodyPr/>
          <a:lstStyle/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The Great Migration by Degree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endParaRPr lang="en-US" sz="300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Target training that is both in demand and provides employment options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endParaRPr lang="en-US" sz="300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What do employers look for…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endParaRPr lang="en-US" sz="300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Training needs to include hands-on time through internships, practicum or class design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endParaRPr lang="en-US" sz="300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Cross-class and count electives 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endParaRPr lang="en-US" sz="300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00CC"/>
                </a:solidFill>
              </a:rPr>
              <a:t>Structure, Scheduling and Success</a:t>
            </a: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endParaRPr lang="en-US" smtClean="0">
              <a:solidFill>
                <a:srgbClr val="0000CC"/>
              </a:solidFill>
            </a:endParaRPr>
          </a:p>
          <a:p>
            <a:pPr eaLnBrk="1" hangingPunct="1">
              <a:buClr>
                <a:srgbClr val="E64336"/>
              </a:buClr>
              <a:buFont typeface="Wingdings" pitchFamily="2" charset="2"/>
              <a:buChar char="Ø"/>
            </a:pPr>
            <a:endParaRPr lang="en-US" smtClean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2"/>
          <p:cNvSpPr>
            <a:spLocks noChangeArrowheads="1"/>
          </p:cNvSpPr>
          <p:nvPr/>
        </p:nvSpPr>
        <p:spPr bwMode="auto">
          <a:xfrm>
            <a:off x="457200" y="381000"/>
            <a:ext cx="8077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r>
              <a:rPr lang="en-US" sz="3600" b="1">
                <a:solidFill>
                  <a:srgbClr val="336699"/>
                </a:solidFill>
              </a:rPr>
              <a:t>2010 Employment by Training Level</a:t>
            </a:r>
            <a:endParaRPr lang="en-US" sz="3600" b="1">
              <a:solidFill>
                <a:srgbClr val="003366"/>
              </a:solidFill>
            </a:endParaRPr>
          </a:p>
        </p:txBody>
      </p:sp>
      <p:graphicFrame>
        <p:nvGraphicFramePr>
          <p:cNvPr id="2052" name="Object 4"/>
          <p:cNvGraphicFramePr>
            <a:graphicFrameLocks noGrp="1"/>
          </p:cNvGraphicFramePr>
          <p:nvPr>
            <p:ph sz="half" idx="4294967295"/>
          </p:nvPr>
        </p:nvGraphicFramePr>
        <p:xfrm>
          <a:off x="-304800" y="2290763"/>
          <a:ext cx="5105400" cy="368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Worksheet" r:id="rId4" imgW="5496007" imgH="3971925" progId="Excel.Sheet.8">
                  <p:embed/>
                </p:oleObj>
              </mc:Choice>
              <mc:Fallback>
                <p:oleObj name="Worksheet" r:id="rId4" imgW="5496007" imgH="3971925" progId="Excel.Sheet.8">
                  <p:embed/>
                  <p:pic>
                    <p:nvPicPr>
                      <p:cNvPr id="0" name="Picture 4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04800" y="2290763"/>
                        <a:ext cx="5105400" cy="3689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" name="Rectangle 4"/>
          <p:cNvSpPr>
            <a:spLocks noChangeArrowheads="1"/>
          </p:cNvSpPr>
          <p:nvPr/>
        </p:nvSpPr>
        <p:spPr bwMode="auto">
          <a:xfrm>
            <a:off x="990600" y="6400800"/>
            <a:ext cx="7391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00">
                <a:solidFill>
                  <a:schemeClr val="tx2"/>
                </a:solidFill>
              </a:rPr>
              <a:t>Source:  Florida Agency for Workforce Innovation, Labor Market Statistics, and U.S. Department of Labor, Bureau of Labor Statistics</a:t>
            </a:r>
          </a:p>
        </p:txBody>
      </p:sp>
      <p:sp>
        <p:nvSpPr>
          <p:cNvPr id="2056" name="Text Box 5"/>
          <p:cNvSpPr txBox="1">
            <a:spLocks noChangeArrowheads="1"/>
          </p:cNvSpPr>
          <p:nvPr/>
        </p:nvSpPr>
        <p:spPr bwMode="auto">
          <a:xfrm>
            <a:off x="1219200" y="2286000"/>
            <a:ext cx="25908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3038" indent="-173038">
              <a:spcBef>
                <a:spcPct val="50000"/>
              </a:spcBef>
              <a:buClr>
                <a:srgbClr val="990099"/>
              </a:buClr>
              <a:buSzPct val="125000"/>
              <a:buFont typeface="Wingdings" pitchFamily="2" charset="2"/>
              <a:buNone/>
            </a:pPr>
            <a:r>
              <a:rPr lang="en-US" sz="2000">
                <a:solidFill>
                  <a:srgbClr val="003366"/>
                </a:solidFill>
              </a:rPr>
              <a:t>     </a:t>
            </a:r>
            <a:r>
              <a:rPr lang="en-US" sz="2400" b="1">
                <a:solidFill>
                  <a:srgbClr val="003366"/>
                </a:solidFill>
              </a:rPr>
              <a:t>Florida</a:t>
            </a:r>
          </a:p>
        </p:txBody>
      </p:sp>
      <p:graphicFrame>
        <p:nvGraphicFramePr>
          <p:cNvPr id="2053" name="Object 5"/>
          <p:cNvGraphicFramePr>
            <a:graphicFrameLocks noGrp="1"/>
          </p:cNvGraphicFramePr>
          <p:nvPr>
            <p:ph sz="half" idx="4294967295"/>
          </p:nvPr>
        </p:nvGraphicFramePr>
        <p:xfrm>
          <a:off x="4191000" y="2057400"/>
          <a:ext cx="51816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Worksheet" r:id="rId6" imgW="5543586" imgH="4533824" progId="Excel.Sheet.8">
                  <p:embed/>
                </p:oleObj>
              </mc:Choice>
              <mc:Fallback>
                <p:oleObj name="Worksheet" r:id="rId6" imgW="5543586" imgH="4533824" progId="Excel.Sheet.8">
                  <p:embed/>
                  <p:pic>
                    <p:nvPicPr>
                      <p:cNvPr id="0" name="Picture 5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057400"/>
                        <a:ext cx="5181600" cy="411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Text Box 7"/>
          <p:cNvSpPr txBox="1">
            <a:spLocks noChangeArrowheads="1"/>
          </p:cNvSpPr>
          <p:nvPr/>
        </p:nvSpPr>
        <p:spPr bwMode="auto">
          <a:xfrm>
            <a:off x="5715000" y="2209800"/>
            <a:ext cx="25908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3038" indent="-173038">
              <a:spcBef>
                <a:spcPct val="50000"/>
              </a:spcBef>
              <a:buClr>
                <a:srgbClr val="990099"/>
              </a:buClr>
              <a:buSzPct val="125000"/>
              <a:buFont typeface="Wingdings" pitchFamily="2" charset="2"/>
              <a:buNone/>
            </a:pPr>
            <a:r>
              <a:rPr lang="en-US" sz="2400" b="1">
                <a:solidFill>
                  <a:srgbClr val="003366"/>
                </a:solidFill>
              </a:rPr>
              <a:t>United States</a:t>
            </a:r>
          </a:p>
        </p:txBody>
      </p:sp>
      <p:sp>
        <p:nvSpPr>
          <p:cNvPr id="2058" name="Text Box 8"/>
          <p:cNvSpPr txBox="1">
            <a:spLocks noChangeArrowheads="1"/>
          </p:cNvSpPr>
          <p:nvPr/>
        </p:nvSpPr>
        <p:spPr bwMode="auto">
          <a:xfrm>
            <a:off x="609600" y="1219200"/>
            <a:ext cx="7772400" cy="701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rgbClr val="990099"/>
              </a:buClr>
              <a:buSzPct val="125000"/>
              <a:buFont typeface="Wingdings" pitchFamily="2" charset="2"/>
              <a:buNone/>
            </a:pPr>
            <a:r>
              <a:rPr lang="en-US" sz="2000">
                <a:solidFill>
                  <a:srgbClr val="003366"/>
                </a:solidFill>
              </a:rPr>
              <a:t>Florida’s employment breakdown by training level is very close to that of the U.S.</a:t>
            </a:r>
          </a:p>
        </p:txBody>
      </p:sp>
      <p:sp>
        <p:nvSpPr>
          <p:cNvPr id="2059" name="Text Box 9"/>
          <p:cNvSpPr txBox="1">
            <a:spLocks noChangeArrowheads="1"/>
          </p:cNvSpPr>
          <p:nvPr/>
        </p:nvSpPr>
        <p:spPr bwMode="auto">
          <a:xfrm>
            <a:off x="2438400" y="5410200"/>
            <a:ext cx="4724400" cy="623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3038" indent="-173038" algn="ctr">
              <a:spcBef>
                <a:spcPct val="50000"/>
              </a:spcBef>
              <a:buClr>
                <a:srgbClr val="990099"/>
              </a:buClr>
              <a:buSzPct val="125000"/>
              <a:buFont typeface="Wingdings" pitchFamily="2" charset="2"/>
              <a:buNone/>
            </a:pPr>
            <a:r>
              <a:rPr lang="en-US" sz="1400" b="1">
                <a:solidFill>
                  <a:srgbClr val="003366"/>
                </a:solidFill>
              </a:rPr>
              <a:t>PSAV = Postsecondary Adult Vocational Certificate </a:t>
            </a:r>
          </a:p>
          <a:p>
            <a:pPr marL="173038" indent="-173038" algn="ctr">
              <a:spcBef>
                <a:spcPct val="50000"/>
              </a:spcBef>
              <a:buClr>
                <a:srgbClr val="990099"/>
              </a:buClr>
              <a:buSzPct val="125000"/>
              <a:buFont typeface="Wingdings" pitchFamily="2" charset="2"/>
              <a:buNone/>
            </a:pPr>
            <a:r>
              <a:rPr lang="en-US" sz="1400" b="1">
                <a:solidFill>
                  <a:srgbClr val="003366"/>
                </a:solidFill>
              </a:rPr>
              <a:t>CCCV = Community College Credit/Vocational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6" name="Object 4"/>
          <p:cNvGraphicFramePr>
            <a:graphicFrameLocks noGrp="1"/>
          </p:cNvGraphicFramePr>
          <p:nvPr>
            <p:ph sz="half" idx="4294967295"/>
          </p:nvPr>
        </p:nvGraphicFramePr>
        <p:xfrm>
          <a:off x="392113" y="3052763"/>
          <a:ext cx="3817937" cy="2427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Worksheet" r:id="rId4" imgW="4705380" imgH="2990941" progId="Excel.Sheet.8">
                  <p:embed/>
                </p:oleObj>
              </mc:Choice>
              <mc:Fallback>
                <p:oleObj name="Worksheet" r:id="rId4" imgW="4705380" imgH="2990941" progId="Excel.Sheet.8">
                  <p:embed/>
                  <p:pic>
                    <p:nvPicPr>
                      <p:cNvPr id="0" name="Picture 4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113" y="3052763"/>
                        <a:ext cx="3817937" cy="2427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1600200" y="2514600"/>
            <a:ext cx="259080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3038" indent="-173038" eaLnBrk="0" hangingPunct="0">
              <a:spcBef>
                <a:spcPct val="50000"/>
              </a:spcBef>
              <a:buClr>
                <a:srgbClr val="990099"/>
              </a:buClr>
              <a:buSzPct val="125000"/>
              <a:buFont typeface="Wingdings" pitchFamily="2" charset="2"/>
              <a:buNone/>
            </a:pPr>
            <a:r>
              <a:rPr lang="en-US">
                <a:solidFill>
                  <a:srgbClr val="003366"/>
                </a:solidFill>
              </a:rPr>
              <a:t>     </a:t>
            </a:r>
            <a:r>
              <a:rPr lang="en-US" sz="2000" b="1">
                <a:solidFill>
                  <a:srgbClr val="003366"/>
                </a:solidFill>
              </a:rPr>
              <a:t>Florida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181600" y="2514600"/>
            <a:ext cx="259080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3038" indent="-173038" eaLnBrk="0" hangingPunct="0">
              <a:spcBef>
                <a:spcPct val="50000"/>
              </a:spcBef>
              <a:buClr>
                <a:srgbClr val="990099"/>
              </a:buClr>
              <a:buSzPct val="125000"/>
              <a:buFont typeface="Wingdings" pitchFamily="2" charset="2"/>
              <a:buNone/>
            </a:pPr>
            <a:r>
              <a:rPr lang="en-US">
                <a:solidFill>
                  <a:srgbClr val="003366"/>
                </a:solidFill>
              </a:rPr>
              <a:t>     </a:t>
            </a:r>
            <a:r>
              <a:rPr lang="en-US" sz="2000" b="1">
                <a:solidFill>
                  <a:srgbClr val="003366"/>
                </a:solidFill>
              </a:rPr>
              <a:t>United States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304800" y="457200"/>
            <a:ext cx="8534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 eaLnBrk="0" hangingPunct="0"/>
            <a:r>
              <a:rPr lang="en-US" sz="3000" b="1">
                <a:solidFill>
                  <a:srgbClr val="336699"/>
                </a:solidFill>
              </a:rPr>
              <a:t>Percent Share of New Jobs by Training Level 2010-2018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762000" y="1524000"/>
            <a:ext cx="7772400" cy="701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rgbClr val="990099"/>
              </a:buClr>
              <a:buSzPct val="125000"/>
              <a:buFont typeface="Wingdings" pitchFamily="2" charset="2"/>
              <a:buNone/>
            </a:pPr>
            <a:r>
              <a:rPr lang="en-US" sz="2000">
                <a:solidFill>
                  <a:srgbClr val="003366"/>
                </a:solidFill>
              </a:rPr>
              <a:t>The proportion of new jobs that require a bachelor’s degree will be higher in the U.S. than in Florida</a:t>
            </a:r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762000" y="6324600"/>
            <a:ext cx="7391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900">
                <a:solidFill>
                  <a:schemeClr val="tx2"/>
                </a:solidFill>
              </a:rPr>
              <a:t>Source:  Florida Agency for Workforce Innovation, Labor Market Statistics, and U.S. Department of Labor, Bureau of Labor Statistics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2362200" y="5638800"/>
            <a:ext cx="4648200" cy="623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3038" indent="-173038" algn="ctr" eaLnBrk="0" hangingPunct="0">
              <a:spcBef>
                <a:spcPct val="50000"/>
              </a:spcBef>
              <a:buClr>
                <a:srgbClr val="990099"/>
              </a:buClr>
              <a:buSzPct val="125000"/>
              <a:buFont typeface="Wingdings" pitchFamily="2" charset="2"/>
              <a:buNone/>
            </a:pPr>
            <a:r>
              <a:rPr lang="en-US" sz="1400" b="1">
                <a:solidFill>
                  <a:srgbClr val="003366"/>
                </a:solidFill>
              </a:rPr>
              <a:t>PSAV = Postsecondary Adult Vocational Certificate</a:t>
            </a:r>
          </a:p>
          <a:p>
            <a:pPr marL="173038" indent="-173038" algn="ctr" eaLnBrk="0" hangingPunct="0">
              <a:spcBef>
                <a:spcPct val="50000"/>
              </a:spcBef>
              <a:buClr>
                <a:srgbClr val="990099"/>
              </a:buClr>
              <a:buSzPct val="125000"/>
              <a:buFont typeface="Wingdings" pitchFamily="2" charset="2"/>
              <a:buNone/>
            </a:pPr>
            <a:r>
              <a:rPr lang="en-US" sz="1400" b="1">
                <a:solidFill>
                  <a:srgbClr val="003366"/>
                </a:solidFill>
              </a:rPr>
              <a:t>CCCV = Community College Credit/Vocational</a:t>
            </a:r>
          </a:p>
        </p:txBody>
      </p:sp>
      <p:graphicFrame>
        <p:nvGraphicFramePr>
          <p:cNvPr id="3077" name="Object 5"/>
          <p:cNvGraphicFramePr>
            <a:graphicFrameLocks noGrp="1"/>
          </p:cNvGraphicFramePr>
          <p:nvPr>
            <p:ph sz="half" idx="4294967295"/>
          </p:nvPr>
        </p:nvGraphicFramePr>
        <p:xfrm>
          <a:off x="4876800" y="2811463"/>
          <a:ext cx="3798888" cy="249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Worksheet" r:id="rId6" imgW="4305239" imgH="2829032" progId="Excel.Sheet.8">
                  <p:embed/>
                </p:oleObj>
              </mc:Choice>
              <mc:Fallback>
                <p:oleObj name="Worksheet" r:id="rId6" imgW="4305239" imgH="2829032" progId="Excel.Sheet.8">
                  <p:embed/>
                  <p:pic>
                    <p:nvPicPr>
                      <p:cNvPr id="0" name="Picture 5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811463"/>
                        <a:ext cx="3798888" cy="2495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3325</TotalTime>
  <Words>945</Words>
  <Application>Microsoft Office PowerPoint</Application>
  <PresentationFormat>On-screen Show (4:3)</PresentationFormat>
  <Paragraphs>238</Paragraphs>
  <Slides>22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Edge</vt:lpstr>
      <vt:lpstr>Document</vt:lpstr>
      <vt:lpstr>Worksheet</vt:lpstr>
      <vt:lpstr>Chart</vt:lpstr>
      <vt:lpstr>   DIVISION OF  VOCATIONAL REHABILITATION         Project 10 Region 3    2012 Institute   </vt:lpstr>
      <vt:lpstr>When Does VR Get Involved?</vt:lpstr>
      <vt:lpstr>What Documents Does VR Need?</vt:lpstr>
      <vt:lpstr>Order of Selection &amp;  Financial Participation</vt:lpstr>
      <vt:lpstr>Crisis Brings Issues into Focus</vt:lpstr>
      <vt:lpstr>PowerPoint Presentation</vt:lpstr>
      <vt:lpstr>Targeted Training for Employment</vt:lpstr>
      <vt:lpstr>PowerPoint Presentation</vt:lpstr>
      <vt:lpstr>PowerPoint Presentation</vt:lpstr>
      <vt:lpstr>PowerPoint Presentation</vt:lpstr>
      <vt:lpstr>Getting and Keeping A Job</vt:lpstr>
      <vt:lpstr>PowerPoint Presentation</vt:lpstr>
      <vt:lpstr>Relationship Building is a Struggle</vt:lpstr>
      <vt:lpstr>Social Butterflies </vt:lpstr>
      <vt:lpstr>A Hard Day’s Night</vt:lpstr>
      <vt:lpstr>School Activities Supporting Transition</vt:lpstr>
      <vt:lpstr>Activities Supporting Transition</vt:lpstr>
      <vt:lpstr> Leverage Technology “My Face-Space Place”  </vt:lpstr>
      <vt:lpstr>Give a Little, Get a Lot</vt:lpstr>
      <vt:lpstr>Know Your Agencies &amp; When to Apply</vt:lpstr>
      <vt:lpstr>The Key to Inclusion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Mary P</cp:lastModifiedBy>
  <cp:revision>47</cp:revision>
  <dcterms:created xsi:type="dcterms:W3CDTF">2011-02-14T19:35:14Z</dcterms:created>
  <dcterms:modified xsi:type="dcterms:W3CDTF">2012-01-23T22:47:24Z</dcterms:modified>
</cp:coreProperties>
</file>