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59" r:id="rId3"/>
    <p:sldId id="283" r:id="rId4"/>
    <p:sldId id="282" r:id="rId5"/>
    <p:sldId id="268" r:id="rId6"/>
    <p:sldId id="269" r:id="rId7"/>
    <p:sldId id="271" r:id="rId8"/>
    <p:sldId id="270" r:id="rId9"/>
    <p:sldId id="272" r:id="rId10"/>
    <p:sldId id="274" r:id="rId11"/>
    <p:sldId id="258" r:id="rId12"/>
    <p:sldId id="276" r:id="rId13"/>
    <p:sldId id="278" r:id="rId14"/>
    <p:sldId id="277" r:id="rId15"/>
    <p:sldId id="298" r:id="rId16"/>
    <p:sldId id="297"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snapVertSplitter="1" vertBarState="minimized" horzBarState="maximized">
    <p:restoredLeft sz="34528" autoAdjust="0"/>
    <p:restoredTop sz="88889" autoAdjust="0"/>
  </p:normalViewPr>
  <p:slideViewPr>
    <p:cSldViewPr>
      <p:cViewPr>
        <p:scale>
          <a:sx n="110" d="100"/>
          <a:sy n="110" d="100"/>
        </p:scale>
        <p:origin x="-1794" y="-180"/>
      </p:cViewPr>
      <p:guideLst>
        <p:guide orient="horz" pos="2160"/>
        <p:guide pos="2880"/>
      </p:guideLst>
    </p:cSldViewPr>
  </p:slideViewPr>
  <p:outlineViewPr>
    <p:cViewPr>
      <p:scale>
        <a:sx n="33" d="100"/>
        <a:sy n="33" d="100"/>
      </p:scale>
      <p:origin x="0" y="446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12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2A1D65-B1CE-4067-8747-246EEC3C54DD}" type="datetimeFigureOut">
              <a:rPr lang="en-US" smtClean="0"/>
              <a:pPr/>
              <a:t>10/17/2011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F9D544-F088-4DFB-A43D-C1D950E6DC87}" type="slidenum">
              <a:rPr lang="en-US" smtClean="0"/>
              <a:pPr/>
              <a:t>‹#›</a:t>
            </a:fld>
            <a:endParaRPr lang="en-US"/>
          </a:p>
        </p:txBody>
      </p:sp>
    </p:spTree>
    <p:extLst>
      <p:ext uri="{BB962C8B-B14F-4D97-AF65-F5344CB8AC3E}">
        <p14:creationId xmlns:p14="http://schemas.microsoft.com/office/powerpoint/2010/main" val="2704259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Project 10 is Florida’s statewide discretionary project supporting the secondary transition of youth with disabilities.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a:t>
            </a:r>
            <a:r>
              <a:rPr lang="en-US" sz="1200" kern="1200" dirty="0" smtClean="0">
                <a:solidFill>
                  <a:schemeClr val="tx1"/>
                </a:solidFill>
                <a:effectLst/>
                <a:latin typeface="+mn-lt"/>
                <a:ea typeface="+mn-ea"/>
                <a:cs typeface="+mn-cs"/>
              </a:rPr>
              <a:t> serves as the primary conduit between the Florida Department of Education, specifically the Bureau of Exceptional Education and Student Services (BEESS), and relevant school district personnel in addressing law and policy, effective practices, and research-based interventions in the area of transition services for youth with disabilities.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DF9D544-F088-4DFB-A43D-C1D950E6DC87}" type="slidenum">
              <a:rPr lang="en-US" smtClean="0"/>
              <a:pPr/>
              <a:t>4</a:t>
            </a:fld>
            <a:endParaRPr lang="en-US"/>
          </a:p>
        </p:txBody>
      </p:sp>
    </p:spTree>
    <p:extLst>
      <p:ext uri="{BB962C8B-B14F-4D97-AF65-F5344CB8AC3E}">
        <p14:creationId xmlns:p14="http://schemas.microsoft.com/office/powerpoint/2010/main" val="34898278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there is adequate time, participants will be asked if they have any technology solutions they would like to share. </a:t>
            </a:r>
            <a:endParaRPr lang="en-US" dirty="0"/>
          </a:p>
        </p:txBody>
      </p:sp>
      <p:sp>
        <p:nvSpPr>
          <p:cNvPr id="4" name="Slide Number Placeholder 3"/>
          <p:cNvSpPr>
            <a:spLocks noGrp="1"/>
          </p:cNvSpPr>
          <p:nvPr>
            <p:ph type="sldNum" sz="quarter" idx="10"/>
          </p:nvPr>
        </p:nvSpPr>
        <p:spPr/>
        <p:txBody>
          <a:bodyPr/>
          <a:lstStyle/>
          <a:p>
            <a:fld id="{3DF9D544-F088-4DFB-A43D-C1D950E6DC87}" type="slidenum">
              <a:rPr lang="en-US" smtClean="0"/>
              <a:pPr/>
              <a:t>15</a:t>
            </a:fld>
            <a:endParaRPr lang="en-US"/>
          </a:p>
        </p:txBody>
      </p:sp>
    </p:spTree>
    <p:extLst>
      <p:ext uri="{BB962C8B-B14F-4D97-AF65-F5344CB8AC3E}">
        <p14:creationId xmlns:p14="http://schemas.microsoft.com/office/powerpoint/2010/main" val="563148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DF9D544-F088-4DFB-A43D-C1D950E6DC87}" type="slidenum">
              <a:rPr lang="en-US" smtClean="0"/>
              <a:pPr/>
              <a:t>16</a:t>
            </a:fld>
            <a:endParaRPr lang="en-US"/>
          </a:p>
        </p:txBody>
      </p:sp>
    </p:spTree>
    <p:extLst>
      <p:ext uri="{BB962C8B-B14F-4D97-AF65-F5344CB8AC3E}">
        <p14:creationId xmlns:p14="http://schemas.microsoft.com/office/powerpoint/2010/main" val="2568706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initiatives help provide the training, technical assistance, and resources for personnel throughout the state who are working to improve the future success of students with disabilities. </a:t>
            </a:r>
          </a:p>
          <a:p>
            <a:r>
              <a:rPr lang="en-US" dirty="0" smtClean="0"/>
              <a:t>The project also supports transition initiatives developed through BEESS and the BEESS Transition Steering Committee. </a:t>
            </a:r>
          </a:p>
          <a:p>
            <a:r>
              <a:rPr lang="en-US" dirty="0" smtClean="0"/>
              <a:t>Project 10 uses regional personnel, 21</a:t>
            </a:r>
            <a:r>
              <a:rPr lang="en-US" baseline="30000" dirty="0" smtClean="0"/>
              <a:t>st</a:t>
            </a:r>
            <a:r>
              <a:rPr lang="en-US" dirty="0" smtClean="0"/>
              <a:t> Century technology, extensive collaboration, and data-driven accountability to deliver services, supports, and information to all stakeholders focused on improving post-school outcomes for students served in exceptional student education within Florida. </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3DF9D544-F088-4DFB-A43D-C1D950E6DC87}" type="slidenum">
              <a:rPr lang="en-US" smtClean="0"/>
              <a:pPr/>
              <a:t>5</a:t>
            </a:fld>
            <a:endParaRPr lang="en-US"/>
          </a:p>
        </p:txBody>
      </p:sp>
    </p:spTree>
    <p:extLst>
      <p:ext uri="{BB962C8B-B14F-4D97-AF65-F5344CB8AC3E}">
        <p14:creationId xmlns:p14="http://schemas.microsoft.com/office/powerpoint/2010/main" val="3143878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Project 10 provides support for transition activities implemented through BEESS, specifically through the statewide development and implementation of evidence-based practices and alignment with general education initiatives. </a:t>
            </a:r>
          </a:p>
          <a:p>
            <a:r>
              <a:rPr lang="en-US" dirty="0" smtClean="0"/>
              <a:t>Project 10 provides training and technical assistance, including product development and dissemination, to assist school districts and other stakeholders in building capacity to implement secondary transition.</a:t>
            </a:r>
            <a:endParaRPr lang="en-US" dirty="0"/>
          </a:p>
        </p:txBody>
      </p:sp>
      <p:sp>
        <p:nvSpPr>
          <p:cNvPr id="4" name="Slide Number Placeholder 3"/>
          <p:cNvSpPr>
            <a:spLocks noGrp="1"/>
          </p:cNvSpPr>
          <p:nvPr>
            <p:ph type="sldNum" sz="quarter" idx="10"/>
          </p:nvPr>
        </p:nvSpPr>
        <p:spPr/>
        <p:txBody>
          <a:bodyPr/>
          <a:lstStyle/>
          <a:p>
            <a:fld id="{3DF9D544-F088-4DFB-A43D-C1D950E6DC87}" type="slidenum">
              <a:rPr lang="en-US" smtClean="0"/>
              <a:pPr/>
              <a:t>6</a:t>
            </a:fld>
            <a:endParaRPr lang="en-US"/>
          </a:p>
        </p:txBody>
      </p:sp>
    </p:spTree>
    <p:extLst>
      <p:ext uri="{BB962C8B-B14F-4D97-AF65-F5344CB8AC3E}">
        <p14:creationId xmlns:p14="http://schemas.microsoft.com/office/powerpoint/2010/main" val="4112845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Project 10 provides funding and logistical support for developing and maintaining state and district level interagency activities. </a:t>
            </a:r>
          </a:p>
          <a:p>
            <a:r>
              <a:rPr lang="en-US" dirty="0" smtClean="0"/>
              <a:t>Project 10 also identifies recommended practices in transition related interdisciplinary and interagency collaboration and partner in collaborative activities.</a:t>
            </a:r>
            <a:endParaRPr lang="en-US" dirty="0"/>
          </a:p>
        </p:txBody>
      </p:sp>
      <p:sp>
        <p:nvSpPr>
          <p:cNvPr id="4" name="Slide Number Placeholder 3"/>
          <p:cNvSpPr>
            <a:spLocks noGrp="1"/>
          </p:cNvSpPr>
          <p:nvPr>
            <p:ph type="sldNum" sz="quarter" idx="10"/>
          </p:nvPr>
        </p:nvSpPr>
        <p:spPr/>
        <p:txBody>
          <a:bodyPr/>
          <a:lstStyle/>
          <a:p>
            <a:fld id="{3DF9D544-F088-4DFB-A43D-C1D950E6DC87}" type="slidenum">
              <a:rPr lang="en-US" smtClean="0"/>
              <a:pPr/>
              <a:t>7</a:t>
            </a:fld>
            <a:endParaRPr lang="en-US"/>
          </a:p>
        </p:txBody>
      </p:sp>
    </p:spTree>
    <p:extLst>
      <p:ext uri="{BB962C8B-B14F-4D97-AF65-F5344CB8AC3E}">
        <p14:creationId xmlns:p14="http://schemas.microsoft.com/office/powerpoint/2010/main" val="3291809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Project 10 collaborates with other agencies and discretionary</a:t>
            </a:r>
            <a:r>
              <a:rPr lang="en-US" baseline="0" dirty="0" smtClean="0"/>
              <a:t> projects </a:t>
            </a:r>
            <a:r>
              <a:rPr lang="en-US" dirty="0" smtClean="0"/>
              <a:t>in identifying and implementing methods for improving the transition outcomes of youth with disabilities,</a:t>
            </a:r>
            <a:r>
              <a:rPr lang="en-US" baseline="0" dirty="0" smtClean="0"/>
              <a:t> including those listed above. </a:t>
            </a:r>
            <a:r>
              <a:rPr lang="en-US" dirty="0" smtClean="0"/>
              <a:t> </a:t>
            </a:r>
          </a:p>
          <a:p>
            <a:endParaRPr lang="en-US" dirty="0"/>
          </a:p>
        </p:txBody>
      </p:sp>
      <p:sp>
        <p:nvSpPr>
          <p:cNvPr id="4" name="Slide Number Placeholder 3"/>
          <p:cNvSpPr>
            <a:spLocks noGrp="1"/>
          </p:cNvSpPr>
          <p:nvPr>
            <p:ph type="sldNum" sz="quarter" idx="10"/>
          </p:nvPr>
        </p:nvSpPr>
        <p:spPr/>
        <p:txBody>
          <a:bodyPr/>
          <a:lstStyle/>
          <a:p>
            <a:fld id="{3DF9D544-F088-4DFB-A43D-C1D950E6DC87}" type="slidenum">
              <a:rPr lang="en-US" smtClean="0"/>
              <a:pPr/>
              <a:t>8</a:t>
            </a:fld>
            <a:endParaRPr lang="en-US"/>
          </a:p>
        </p:txBody>
      </p:sp>
    </p:spTree>
    <p:extLst>
      <p:ext uri="{BB962C8B-B14F-4D97-AF65-F5344CB8AC3E}">
        <p14:creationId xmlns:p14="http://schemas.microsoft.com/office/powerpoint/2010/main" val="761941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Project 10 provides training and technical assistance, including product development and dissemination, related to state and national legislation, State Board of Education Rule, and policy, including compliance requirements to transition stakeholders. </a:t>
            </a:r>
          </a:p>
          <a:p>
            <a:r>
              <a:rPr lang="en-US" dirty="0" smtClean="0"/>
              <a:t>Unlike some other states, education</a:t>
            </a:r>
            <a:r>
              <a:rPr lang="en-US" baseline="0" dirty="0" smtClean="0"/>
              <a:t> policy in Florida is passed into law or is codified in the Florida Administrative Code (FAC). The governor appoints state Board of Education members to staggered terms of four years that are approved by the state Senate. The state BOE appoints the Commissioner of Education.</a:t>
            </a:r>
            <a:endParaRPr lang="en-US" dirty="0"/>
          </a:p>
        </p:txBody>
      </p:sp>
      <p:sp>
        <p:nvSpPr>
          <p:cNvPr id="4" name="Slide Number Placeholder 3"/>
          <p:cNvSpPr>
            <a:spLocks noGrp="1"/>
          </p:cNvSpPr>
          <p:nvPr>
            <p:ph type="sldNum" sz="quarter" idx="10"/>
          </p:nvPr>
        </p:nvSpPr>
        <p:spPr/>
        <p:txBody>
          <a:bodyPr/>
          <a:lstStyle/>
          <a:p>
            <a:fld id="{3DF9D544-F088-4DFB-A43D-C1D950E6DC87}" type="slidenum">
              <a:rPr lang="en-US" smtClean="0"/>
              <a:pPr/>
              <a:t>9</a:t>
            </a:fld>
            <a:endParaRPr lang="en-US"/>
          </a:p>
        </p:txBody>
      </p:sp>
    </p:spTree>
    <p:extLst>
      <p:ext uri="{BB962C8B-B14F-4D97-AF65-F5344CB8AC3E}">
        <p14:creationId xmlns:p14="http://schemas.microsoft.com/office/powerpoint/2010/main" val="23522269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Project 10 provides training and technical assistance, including product development and dissemination, to transition stakeholders in assessment and instruction, student-centered planning and self-determination, independent living including recreation and leisure,  postsecondary education and training,  and career development and employment. </a:t>
            </a:r>
          </a:p>
          <a:p>
            <a:r>
              <a:rPr lang="en-US" dirty="0" smtClean="0"/>
              <a:t>Project 10 supports exemplary transition sites that model the use of evidence-based practices of student development in improving transition outcomes.</a:t>
            </a:r>
            <a:endParaRPr lang="en-US" dirty="0"/>
          </a:p>
        </p:txBody>
      </p:sp>
      <p:sp>
        <p:nvSpPr>
          <p:cNvPr id="4" name="Slide Number Placeholder 3"/>
          <p:cNvSpPr>
            <a:spLocks noGrp="1"/>
          </p:cNvSpPr>
          <p:nvPr>
            <p:ph type="sldNum" sz="quarter" idx="10"/>
          </p:nvPr>
        </p:nvSpPr>
        <p:spPr/>
        <p:txBody>
          <a:bodyPr/>
          <a:lstStyle/>
          <a:p>
            <a:fld id="{3DF9D544-F088-4DFB-A43D-C1D950E6DC87}" type="slidenum">
              <a:rPr lang="en-US" smtClean="0"/>
              <a:pPr/>
              <a:t>10</a:t>
            </a:fld>
            <a:endParaRPr lang="en-US"/>
          </a:p>
        </p:txBody>
      </p:sp>
    </p:spTree>
    <p:extLst>
      <p:ext uri="{BB962C8B-B14F-4D97-AF65-F5344CB8AC3E}">
        <p14:creationId xmlns:p14="http://schemas.microsoft.com/office/powerpoint/2010/main" val="3238374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Project</a:t>
            </a:r>
            <a:r>
              <a:rPr lang="en-US" baseline="0" dirty="0" smtClean="0"/>
              <a:t> 10 has ten staff members including five Regional Transition Representatives who work directly with school district staff and relevant stakeholders in Florida’s 67 counties. </a:t>
            </a:r>
          </a:p>
        </p:txBody>
      </p:sp>
      <p:sp>
        <p:nvSpPr>
          <p:cNvPr id="4" name="Slide Number Placeholder 3"/>
          <p:cNvSpPr>
            <a:spLocks noGrp="1"/>
          </p:cNvSpPr>
          <p:nvPr>
            <p:ph type="sldNum" sz="quarter" idx="10"/>
          </p:nvPr>
        </p:nvSpPr>
        <p:spPr/>
        <p:txBody>
          <a:bodyPr/>
          <a:lstStyle/>
          <a:p>
            <a:fld id="{3DF9D544-F088-4DFB-A43D-C1D950E6DC87}" type="slidenum">
              <a:rPr lang="en-US" smtClean="0"/>
              <a:pPr/>
              <a:t>11</a:t>
            </a:fld>
            <a:endParaRPr lang="en-US"/>
          </a:p>
        </p:txBody>
      </p:sp>
    </p:spTree>
    <p:extLst>
      <p:ext uri="{BB962C8B-B14F-4D97-AF65-F5344CB8AC3E}">
        <p14:creationId xmlns:p14="http://schemas.microsoft.com/office/powerpoint/2010/main" val="2053058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discussing these resources, technology options, and green programming options available in Florida, conference participants will view “live” on-line resources including the Project 10 website and on-line training modules. </a:t>
            </a:r>
            <a:endParaRPr lang="en-US" dirty="0"/>
          </a:p>
        </p:txBody>
      </p:sp>
      <p:sp>
        <p:nvSpPr>
          <p:cNvPr id="4" name="Slide Number Placeholder 3"/>
          <p:cNvSpPr>
            <a:spLocks noGrp="1"/>
          </p:cNvSpPr>
          <p:nvPr>
            <p:ph type="sldNum" sz="quarter" idx="10"/>
          </p:nvPr>
        </p:nvSpPr>
        <p:spPr/>
        <p:txBody>
          <a:bodyPr/>
          <a:lstStyle/>
          <a:p>
            <a:fld id="{3DF9D544-F088-4DFB-A43D-C1D950E6DC87}" type="slidenum">
              <a:rPr lang="en-US" smtClean="0"/>
              <a:pPr/>
              <a:t>14</a:t>
            </a:fld>
            <a:endParaRPr lang="en-US"/>
          </a:p>
        </p:txBody>
      </p:sp>
    </p:spTree>
    <p:extLst>
      <p:ext uri="{BB962C8B-B14F-4D97-AF65-F5344CB8AC3E}">
        <p14:creationId xmlns:p14="http://schemas.microsoft.com/office/powerpoint/2010/main" val="3707078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2130425"/>
            <a:ext cx="6248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3124200" y="3886200"/>
            <a:ext cx="5486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867A9E8E-B8F7-40E3-9BAE-474EB3B839B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9" name="Chart Placeholder 8"/>
          <p:cNvSpPr>
            <a:spLocks noGrp="1"/>
          </p:cNvSpPr>
          <p:nvPr>
            <p:ph type="chart" sz="quarter" idx="13"/>
          </p:nvPr>
        </p:nvSpPr>
        <p:spPr>
          <a:xfrm>
            <a:off x="2667000" y="1371600"/>
            <a:ext cx="6248400" cy="4724400"/>
          </a:xfrm>
        </p:spPr>
        <p:txBody>
          <a:bodyPr rtlCol="0">
            <a:normAutofit/>
          </a:bodyPr>
          <a:lstStyle/>
          <a:p>
            <a:pPr lvl="0"/>
            <a:endParaRPr lang="en-US" noProof="0" smtClean="0"/>
          </a:p>
        </p:txBody>
      </p:sp>
      <p:sp>
        <p:nvSpPr>
          <p:cNvPr id="3" name="Footer Placeholder 4"/>
          <p:cNvSpPr>
            <a:spLocks noGrp="1"/>
          </p:cNvSpPr>
          <p:nvPr>
            <p:ph type="ftr" sz="quarter" idx="14"/>
          </p:nvPr>
        </p:nvSpPr>
        <p:spPr/>
        <p:txBody>
          <a:bodyPr/>
          <a:lstStyle>
            <a:lvl1pPr>
              <a:defRPr/>
            </a:lvl1pPr>
          </a:lstStyle>
          <a:p>
            <a:pPr>
              <a:defRPr/>
            </a:pPr>
            <a:endParaRPr lang="en-US"/>
          </a:p>
        </p:txBody>
      </p:sp>
      <p:sp>
        <p:nvSpPr>
          <p:cNvPr id="4" name="Slide Number Placeholder 5"/>
          <p:cNvSpPr>
            <a:spLocks noGrp="1"/>
          </p:cNvSpPr>
          <p:nvPr>
            <p:ph type="sldNum" sz="quarter" idx="15"/>
          </p:nvPr>
        </p:nvSpPr>
        <p:spPr/>
        <p:txBody>
          <a:bodyPr/>
          <a:lstStyle>
            <a:lvl1pPr>
              <a:defRPr/>
            </a:lvl1pPr>
          </a:lstStyle>
          <a:p>
            <a:pPr>
              <a:defRPr/>
            </a:pPr>
            <a:fld id="{6A749BC1-5261-445B-9E23-83EE7A1C0DF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8" name="Table Placeholder 7"/>
          <p:cNvSpPr>
            <a:spLocks noGrp="1"/>
          </p:cNvSpPr>
          <p:nvPr>
            <p:ph type="tbl" sz="quarter" idx="13"/>
          </p:nvPr>
        </p:nvSpPr>
        <p:spPr>
          <a:xfrm>
            <a:off x="2667000" y="1371600"/>
            <a:ext cx="6248400" cy="4724400"/>
          </a:xfrm>
        </p:spPr>
        <p:txBody>
          <a:bodyPr rtlCol="0">
            <a:normAutofit/>
          </a:bodyPr>
          <a:lstStyle/>
          <a:p>
            <a:pPr lvl="0"/>
            <a:endParaRPr lang="en-US" noProof="0" smtClean="0"/>
          </a:p>
        </p:txBody>
      </p:sp>
      <p:sp>
        <p:nvSpPr>
          <p:cNvPr id="3" name="Footer Placeholder 4"/>
          <p:cNvSpPr>
            <a:spLocks noGrp="1"/>
          </p:cNvSpPr>
          <p:nvPr>
            <p:ph type="ftr" sz="quarter" idx="14"/>
          </p:nvPr>
        </p:nvSpPr>
        <p:spPr/>
        <p:txBody>
          <a:bodyPr/>
          <a:lstStyle>
            <a:lvl1pPr>
              <a:defRPr/>
            </a:lvl1pPr>
          </a:lstStyle>
          <a:p>
            <a:pPr>
              <a:defRPr/>
            </a:pPr>
            <a:endParaRPr lang="en-US"/>
          </a:p>
        </p:txBody>
      </p:sp>
      <p:sp>
        <p:nvSpPr>
          <p:cNvPr id="4" name="Slide Number Placeholder 5"/>
          <p:cNvSpPr>
            <a:spLocks noGrp="1"/>
          </p:cNvSpPr>
          <p:nvPr>
            <p:ph type="sldNum" sz="quarter" idx="15"/>
          </p:nvPr>
        </p:nvSpPr>
        <p:spPr/>
        <p:txBody>
          <a:bodyPr/>
          <a:lstStyle>
            <a:lvl1pPr>
              <a:defRPr/>
            </a:lvl1pPr>
          </a:lstStyle>
          <a:p>
            <a:pPr>
              <a:defRPr/>
            </a:pPr>
            <a:fld id="{568C18AD-20A6-4493-AA14-9CC3F4EDBAD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pPr lvl="0"/>
            <a:endParaRPr lang="en-US" noProof="0" dirty="0"/>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6" name="Footer Placeholder 4"/>
          <p:cNvSpPr>
            <a:spLocks noGrp="1"/>
          </p:cNvSpPr>
          <p:nvPr>
            <p:ph type="ftr" sz="quarter" idx="11"/>
          </p:nvPr>
        </p:nvSpPr>
        <p:spPr/>
        <p:txBody>
          <a:bodyPr/>
          <a:lstStyle>
            <a:lvl1pPr>
              <a:defRPr/>
            </a:lvl1pPr>
          </a:lstStyle>
          <a:p>
            <a:pPr>
              <a:defRPr/>
            </a:pPr>
            <a:endParaRPr lang="de-DE"/>
          </a:p>
        </p:txBody>
      </p:sp>
      <p:sp>
        <p:nvSpPr>
          <p:cNvPr id="7" name="Slide Number Placeholder 5"/>
          <p:cNvSpPr>
            <a:spLocks noGrp="1"/>
          </p:cNvSpPr>
          <p:nvPr>
            <p:ph type="sldNum" sz="quarter" idx="12"/>
          </p:nvPr>
        </p:nvSpPr>
        <p:spPr/>
        <p:txBody>
          <a:bodyPr/>
          <a:lstStyle>
            <a:lvl1pPr>
              <a:defRPr/>
            </a:lvl1pPr>
          </a:lstStyle>
          <a:p>
            <a:pPr>
              <a:defRPr/>
            </a:pPr>
            <a:fld id="{5C915508-1730-4172-B6AA-F50E8AF9FA9E}" type="slidenum">
              <a:rPr lang="de-DE"/>
              <a:pPr>
                <a:defRPr/>
              </a:pPr>
              <a:t>‹#›</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AAFA70F8-9FA6-4E0D-8C0C-D5213F9EEDB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0" name="Text Placeholder 9"/>
          <p:cNvSpPr>
            <a:spLocks noGrp="1"/>
          </p:cNvSpPr>
          <p:nvPr>
            <p:ph type="body" sz="quarter" idx="13"/>
          </p:nvPr>
        </p:nvSpPr>
        <p:spPr>
          <a:xfrm>
            <a:off x="2667000" y="2514600"/>
            <a:ext cx="62484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4"/>
          </p:nvPr>
        </p:nvSpPr>
        <p:spPr/>
        <p:txBody>
          <a:bodyPr/>
          <a:lstStyle>
            <a:lvl1pPr>
              <a:defRPr/>
            </a:lvl1pPr>
          </a:lstStyle>
          <a:p>
            <a:pPr>
              <a:defRPr/>
            </a:pPr>
            <a:endParaRPr lang="en-US"/>
          </a:p>
        </p:txBody>
      </p:sp>
      <p:sp>
        <p:nvSpPr>
          <p:cNvPr id="5" name="Slide Number Placeholder 5"/>
          <p:cNvSpPr>
            <a:spLocks noGrp="1"/>
          </p:cNvSpPr>
          <p:nvPr>
            <p:ph type="sldNum" sz="quarter" idx="15"/>
          </p:nvPr>
        </p:nvSpPr>
        <p:spPr/>
        <p:txBody>
          <a:bodyPr/>
          <a:lstStyle>
            <a:lvl1pPr>
              <a:defRPr/>
            </a:lvl1pPr>
          </a:lstStyle>
          <a:p>
            <a:pPr>
              <a:defRPr/>
            </a:pPr>
            <a:fld id="{0EB0938B-C46C-463C-916C-E69AD015F31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Picture Placeholder 7"/>
          <p:cNvSpPr>
            <a:spLocks noGrp="1"/>
          </p:cNvSpPr>
          <p:nvPr>
            <p:ph type="pic" sz="quarter" idx="13"/>
          </p:nvPr>
        </p:nvSpPr>
        <p:spPr>
          <a:xfrm>
            <a:off x="2667000" y="2514600"/>
            <a:ext cx="6248400" cy="3581400"/>
          </a:xfrm>
        </p:spPr>
        <p:txBody>
          <a:bodyPr rtlCol="0">
            <a:normAutofit/>
          </a:bodyPr>
          <a:lstStyle/>
          <a:p>
            <a:pPr lvl="0"/>
            <a:endParaRPr lang="en-US" noProof="0" smtClean="0"/>
          </a:p>
        </p:txBody>
      </p:sp>
      <p:sp>
        <p:nvSpPr>
          <p:cNvPr id="4" name="Footer Placeholder 4"/>
          <p:cNvSpPr>
            <a:spLocks noGrp="1"/>
          </p:cNvSpPr>
          <p:nvPr>
            <p:ph type="ftr" sz="quarter" idx="14"/>
          </p:nvPr>
        </p:nvSpPr>
        <p:spPr/>
        <p:txBody>
          <a:bodyPr/>
          <a:lstStyle>
            <a:lvl1pPr>
              <a:defRPr/>
            </a:lvl1pPr>
          </a:lstStyle>
          <a:p>
            <a:pPr>
              <a:defRPr/>
            </a:pPr>
            <a:endParaRPr lang="en-US"/>
          </a:p>
        </p:txBody>
      </p:sp>
      <p:sp>
        <p:nvSpPr>
          <p:cNvPr id="5" name="Slide Number Placeholder 5"/>
          <p:cNvSpPr>
            <a:spLocks noGrp="1"/>
          </p:cNvSpPr>
          <p:nvPr>
            <p:ph type="sldNum" sz="quarter" idx="15"/>
          </p:nvPr>
        </p:nvSpPr>
        <p:spPr/>
        <p:txBody>
          <a:bodyPr/>
          <a:lstStyle>
            <a:lvl1pPr>
              <a:defRPr/>
            </a:lvl1pPr>
          </a:lstStyle>
          <a:p>
            <a:pPr>
              <a:defRPr/>
            </a:pPr>
            <a:fld id="{66F50DEB-8FD0-4349-A2D9-9A9172B089D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hart Placeholder 8"/>
          <p:cNvSpPr>
            <a:spLocks noGrp="1"/>
          </p:cNvSpPr>
          <p:nvPr>
            <p:ph type="chart" sz="quarter" idx="13"/>
          </p:nvPr>
        </p:nvSpPr>
        <p:spPr>
          <a:xfrm>
            <a:off x="2667000" y="2514600"/>
            <a:ext cx="6248400" cy="3581400"/>
          </a:xfrm>
        </p:spPr>
        <p:txBody>
          <a:bodyPr rtlCol="0">
            <a:normAutofit/>
          </a:bodyPr>
          <a:lstStyle/>
          <a:p>
            <a:pPr lvl="0"/>
            <a:endParaRPr lang="en-US" noProof="0" smtClean="0"/>
          </a:p>
        </p:txBody>
      </p:sp>
      <p:sp>
        <p:nvSpPr>
          <p:cNvPr id="4" name="Footer Placeholder 4"/>
          <p:cNvSpPr>
            <a:spLocks noGrp="1"/>
          </p:cNvSpPr>
          <p:nvPr>
            <p:ph type="ftr" sz="quarter" idx="14"/>
          </p:nvPr>
        </p:nvSpPr>
        <p:spPr/>
        <p:txBody>
          <a:bodyPr/>
          <a:lstStyle>
            <a:lvl1pPr>
              <a:defRPr/>
            </a:lvl1pPr>
          </a:lstStyle>
          <a:p>
            <a:pPr>
              <a:defRPr/>
            </a:pPr>
            <a:endParaRPr lang="en-US"/>
          </a:p>
        </p:txBody>
      </p:sp>
      <p:sp>
        <p:nvSpPr>
          <p:cNvPr id="5" name="Slide Number Placeholder 5"/>
          <p:cNvSpPr>
            <a:spLocks noGrp="1"/>
          </p:cNvSpPr>
          <p:nvPr>
            <p:ph type="sldNum" sz="quarter" idx="15"/>
          </p:nvPr>
        </p:nvSpPr>
        <p:spPr/>
        <p:txBody>
          <a:bodyPr/>
          <a:lstStyle>
            <a:lvl1pPr>
              <a:defRPr/>
            </a:lvl1pPr>
          </a:lstStyle>
          <a:p>
            <a:pPr>
              <a:defRPr/>
            </a:pPr>
            <a:fld id="{6EEF0167-1A57-4DAF-A8B7-64F940D258F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Table Placeholder 7"/>
          <p:cNvSpPr>
            <a:spLocks noGrp="1"/>
          </p:cNvSpPr>
          <p:nvPr>
            <p:ph type="tbl" sz="quarter" idx="13"/>
          </p:nvPr>
        </p:nvSpPr>
        <p:spPr>
          <a:xfrm>
            <a:off x="2667000" y="2514600"/>
            <a:ext cx="6248400" cy="3581400"/>
          </a:xfrm>
        </p:spPr>
        <p:txBody>
          <a:bodyPr rtlCol="0">
            <a:normAutofit/>
          </a:bodyPr>
          <a:lstStyle/>
          <a:p>
            <a:pPr lvl="0"/>
            <a:endParaRPr lang="en-US" noProof="0" smtClean="0"/>
          </a:p>
        </p:txBody>
      </p:sp>
      <p:sp>
        <p:nvSpPr>
          <p:cNvPr id="4" name="Footer Placeholder 4"/>
          <p:cNvSpPr>
            <a:spLocks noGrp="1"/>
          </p:cNvSpPr>
          <p:nvPr>
            <p:ph type="ftr" sz="quarter" idx="14"/>
          </p:nvPr>
        </p:nvSpPr>
        <p:spPr/>
        <p:txBody>
          <a:bodyPr/>
          <a:lstStyle>
            <a:lvl1pPr>
              <a:defRPr/>
            </a:lvl1pPr>
          </a:lstStyle>
          <a:p>
            <a:pPr>
              <a:defRPr/>
            </a:pPr>
            <a:endParaRPr lang="en-US"/>
          </a:p>
        </p:txBody>
      </p:sp>
      <p:sp>
        <p:nvSpPr>
          <p:cNvPr id="5" name="Slide Number Placeholder 5"/>
          <p:cNvSpPr>
            <a:spLocks noGrp="1"/>
          </p:cNvSpPr>
          <p:nvPr>
            <p:ph type="sldNum" sz="quarter" idx="15"/>
          </p:nvPr>
        </p:nvSpPr>
        <p:spPr/>
        <p:txBody>
          <a:bodyPr/>
          <a:lstStyle>
            <a:lvl1pPr>
              <a:defRPr/>
            </a:lvl1pPr>
          </a:lstStyle>
          <a:p>
            <a:pPr>
              <a:defRPr/>
            </a:pPr>
            <a:fld id="{0099992A-1554-4311-908A-108484F583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0" y="1371600"/>
            <a:ext cx="6248400" cy="47545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3817FAC2-8DF9-4B34-8BAD-5280850C879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10" name="Text Placeholder 9"/>
          <p:cNvSpPr>
            <a:spLocks noGrp="1"/>
          </p:cNvSpPr>
          <p:nvPr>
            <p:ph type="body" sz="quarter" idx="13"/>
          </p:nvPr>
        </p:nvSpPr>
        <p:spPr>
          <a:xfrm>
            <a:off x="2667000" y="1371600"/>
            <a:ext cx="62484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Footer Placeholder 4"/>
          <p:cNvSpPr>
            <a:spLocks noGrp="1"/>
          </p:cNvSpPr>
          <p:nvPr>
            <p:ph type="ftr" sz="quarter" idx="14"/>
          </p:nvPr>
        </p:nvSpPr>
        <p:spPr/>
        <p:txBody>
          <a:bodyPr/>
          <a:lstStyle>
            <a:lvl1pPr>
              <a:defRPr/>
            </a:lvl1pPr>
          </a:lstStyle>
          <a:p>
            <a:pPr>
              <a:defRPr/>
            </a:pPr>
            <a:endParaRPr lang="en-US"/>
          </a:p>
        </p:txBody>
      </p:sp>
      <p:sp>
        <p:nvSpPr>
          <p:cNvPr id="4" name="Slide Number Placeholder 5"/>
          <p:cNvSpPr>
            <a:spLocks noGrp="1"/>
          </p:cNvSpPr>
          <p:nvPr>
            <p:ph type="sldNum" sz="quarter" idx="15"/>
          </p:nvPr>
        </p:nvSpPr>
        <p:spPr/>
        <p:txBody>
          <a:bodyPr/>
          <a:lstStyle>
            <a:lvl1pPr>
              <a:defRPr/>
            </a:lvl1pPr>
          </a:lstStyle>
          <a:p>
            <a:pPr>
              <a:defRPr/>
            </a:pPr>
            <a:fld id="{7D8C3BEF-1344-45CF-A6EC-3AEB3D4BBBB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2667000" y="1371600"/>
            <a:ext cx="6248400" cy="4724400"/>
          </a:xfrm>
        </p:spPr>
        <p:txBody>
          <a:bodyPr rtlCol="0">
            <a:normAutofit/>
          </a:bodyPr>
          <a:lstStyle/>
          <a:p>
            <a:pPr lvl="0"/>
            <a:endParaRPr lang="en-US" noProof="0" smtClean="0"/>
          </a:p>
        </p:txBody>
      </p:sp>
      <p:sp>
        <p:nvSpPr>
          <p:cNvPr id="3" name="Footer Placeholder 4"/>
          <p:cNvSpPr>
            <a:spLocks noGrp="1"/>
          </p:cNvSpPr>
          <p:nvPr>
            <p:ph type="ftr" sz="quarter" idx="14"/>
          </p:nvPr>
        </p:nvSpPr>
        <p:spPr/>
        <p:txBody>
          <a:bodyPr/>
          <a:lstStyle>
            <a:lvl1pPr>
              <a:defRPr/>
            </a:lvl1pPr>
          </a:lstStyle>
          <a:p>
            <a:pPr>
              <a:defRPr/>
            </a:pPr>
            <a:endParaRPr lang="en-US"/>
          </a:p>
        </p:txBody>
      </p:sp>
      <p:sp>
        <p:nvSpPr>
          <p:cNvPr id="4" name="Slide Number Placeholder 5"/>
          <p:cNvSpPr>
            <a:spLocks noGrp="1"/>
          </p:cNvSpPr>
          <p:nvPr>
            <p:ph type="sldNum" sz="quarter" idx="15"/>
          </p:nvPr>
        </p:nvSpPr>
        <p:spPr/>
        <p:txBody>
          <a:bodyPr/>
          <a:lstStyle>
            <a:lvl1pPr>
              <a:defRPr/>
            </a:lvl1pPr>
          </a:lstStyle>
          <a:p>
            <a:pPr>
              <a:defRPr/>
            </a:pPr>
            <a:fld id="{A7FE3420-71F3-405F-A64C-D1650892D35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lum/>
          </a:blip>
          <a:srcRect/>
          <a:stretch>
            <a:fillRect t="-3000" b="-3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667000" y="1371600"/>
            <a:ext cx="6248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2667000" y="2514600"/>
            <a:ext cx="6248400" cy="3611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2667000" y="6356350"/>
            <a:ext cx="39624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7818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EC5BA64-E39F-4627-A0FA-72542CB2BE2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hyperlink" Target="mailto:pmulvihill@mail.usf.edu"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hyperlink" Target="mailto:maryp@mail.usf.edu"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www.nnbonline.org/images/USF%20Logo.jp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t="-4000" b="-4000"/>
          </a:stretch>
        </a:blipFill>
        <a:effectLst/>
      </p:bgPr>
    </p:bg>
    <p:spTree>
      <p:nvGrpSpPr>
        <p:cNvPr id="1" name=""/>
        <p:cNvGrpSpPr/>
        <p:nvPr/>
      </p:nvGrpSpPr>
      <p:grpSpPr>
        <a:xfrm>
          <a:off x="0" y="0"/>
          <a:ext cx="0" cy="0"/>
          <a:chOff x="0" y="0"/>
          <a:chExt cx="0" cy="0"/>
        </a:xfrm>
      </p:grpSpPr>
      <p:sp>
        <p:nvSpPr>
          <p:cNvPr id="4098" name="Title 1"/>
          <p:cNvSpPr>
            <a:spLocks noGrp="1"/>
          </p:cNvSpPr>
          <p:nvPr>
            <p:ph type="ctrTitle"/>
          </p:nvPr>
        </p:nvSpPr>
        <p:spPr>
          <a:xfrm>
            <a:off x="2667000" y="2362200"/>
            <a:ext cx="6248400" cy="2060575"/>
          </a:xfrm>
        </p:spPr>
        <p:txBody>
          <a:bodyPr/>
          <a:lstStyle/>
          <a:p>
            <a:pPr eaLnBrk="1" hangingPunct="1"/>
            <a:r>
              <a:rPr lang="en-US" b="1" dirty="0" smtClean="0"/>
              <a:t>Doing More with Less: Using Technology to Support Transition Services</a:t>
            </a:r>
            <a:r>
              <a:rPr lang="en-US" dirty="0" smtClean="0"/>
              <a:t/>
            </a:r>
            <a:br>
              <a:rPr lang="en-US" dirty="0" smtClean="0"/>
            </a:br>
            <a:endParaRPr lang="en-US" sz="3200" dirty="0" smtClean="0"/>
          </a:p>
        </p:txBody>
      </p:sp>
      <p:sp>
        <p:nvSpPr>
          <p:cNvPr id="4099" name="Subtitle 2"/>
          <p:cNvSpPr>
            <a:spLocks noGrp="1"/>
          </p:cNvSpPr>
          <p:nvPr>
            <p:ph type="subTitle" idx="1"/>
          </p:nvPr>
        </p:nvSpPr>
        <p:spPr>
          <a:xfrm>
            <a:off x="3124200" y="4419600"/>
            <a:ext cx="5486400" cy="1219200"/>
          </a:xfrm>
        </p:spPr>
        <p:txBody>
          <a:bodyPr/>
          <a:lstStyle/>
          <a:p>
            <a:pPr eaLnBrk="1" hangingPunct="1"/>
            <a:r>
              <a:rPr lang="en-US" sz="2800" dirty="0" smtClean="0">
                <a:solidFill>
                  <a:schemeClr val="tx1"/>
                </a:solidFill>
              </a:rPr>
              <a:t/>
            </a:r>
            <a:br>
              <a:rPr lang="en-US" sz="2800" dirty="0" smtClean="0">
                <a:solidFill>
                  <a:schemeClr val="tx1"/>
                </a:solidFill>
              </a:rPr>
            </a:br>
            <a:r>
              <a:rPr lang="en-US" sz="2800" dirty="0" smtClean="0">
                <a:solidFill>
                  <a:schemeClr val="tx1"/>
                </a:solidFill>
              </a:rPr>
              <a:t>16</a:t>
            </a:r>
            <a:r>
              <a:rPr lang="en-US" sz="2800" baseline="30000" dirty="0" smtClean="0">
                <a:solidFill>
                  <a:schemeClr val="tx1"/>
                </a:solidFill>
              </a:rPr>
              <a:t>th</a:t>
            </a:r>
            <a:r>
              <a:rPr lang="en-US" sz="2800" dirty="0" smtClean="0">
                <a:solidFill>
                  <a:schemeClr val="tx1"/>
                </a:solidFill>
              </a:rPr>
              <a:t> International DCDT Conference</a:t>
            </a:r>
            <a:br>
              <a:rPr lang="en-US" sz="2800" dirty="0" smtClean="0">
                <a:solidFill>
                  <a:schemeClr val="tx1"/>
                </a:solidFill>
              </a:rPr>
            </a:br>
            <a:r>
              <a:rPr lang="en-US" sz="2800" dirty="0" smtClean="0">
                <a:solidFill>
                  <a:schemeClr val="tx1"/>
                </a:solidFill>
              </a:rPr>
              <a:t>October 14, 2011</a:t>
            </a:r>
          </a:p>
          <a:p>
            <a:pPr eaLnBrk="1" hangingPunct="1"/>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26"/>
          <p:cNvSpPr>
            <a:spLocks noGrp="1"/>
          </p:cNvSpPr>
          <p:nvPr>
            <p:ph type="title"/>
          </p:nvPr>
        </p:nvSpPr>
        <p:spPr>
          <a:xfrm>
            <a:off x="2743200" y="1219200"/>
            <a:ext cx="5943600" cy="1752600"/>
          </a:xfrm>
        </p:spPr>
        <p:txBody>
          <a:bodyPr/>
          <a:lstStyle/>
          <a:p>
            <a:pPr eaLnBrk="1" hangingPunct="1"/>
            <a:r>
              <a:rPr lang="en-US" sz="4000" b="1" dirty="0" smtClean="0"/>
              <a:t>Student Development &amp; Outcomes</a:t>
            </a:r>
          </a:p>
        </p:txBody>
      </p:sp>
      <p:sp>
        <p:nvSpPr>
          <p:cNvPr id="14339" name="Rectangle 1027"/>
          <p:cNvSpPr>
            <a:spLocks noGrp="1"/>
          </p:cNvSpPr>
          <p:nvPr>
            <p:ph type="body" idx="1"/>
          </p:nvPr>
        </p:nvSpPr>
        <p:spPr>
          <a:xfrm>
            <a:off x="2590800" y="3048000"/>
            <a:ext cx="6400800" cy="3657600"/>
          </a:xfrm>
        </p:spPr>
        <p:txBody>
          <a:bodyPr/>
          <a:lstStyle/>
          <a:p>
            <a:pPr eaLnBrk="1" hangingPunct="1">
              <a:buFont typeface="Wingdings" pitchFamily="2" charset="2"/>
              <a:buChar char="Ø"/>
            </a:pPr>
            <a:r>
              <a:rPr lang="en-US" sz="2800" dirty="0" smtClean="0"/>
              <a:t>Product Review, Revision &amp; Updating</a:t>
            </a:r>
          </a:p>
          <a:p>
            <a:pPr eaLnBrk="1" hangingPunct="1">
              <a:buFont typeface="Wingdings" pitchFamily="2" charset="2"/>
              <a:buChar char="Ø"/>
            </a:pPr>
            <a:r>
              <a:rPr lang="en-US" sz="2800" dirty="0" smtClean="0"/>
              <a:t>Pilot </a:t>
            </a:r>
            <a:r>
              <a:rPr lang="en-US" sz="2800" dirty="0"/>
              <a:t>a</a:t>
            </a:r>
            <a:r>
              <a:rPr lang="en-US" sz="2800" dirty="0" smtClean="0"/>
              <a:t>ctivities using </a:t>
            </a:r>
            <a:r>
              <a:rPr lang="en-US" sz="2800" dirty="0"/>
              <a:t>b</a:t>
            </a:r>
            <a:r>
              <a:rPr lang="en-US" sz="2800" dirty="0" smtClean="0"/>
              <a:t>est practices</a:t>
            </a:r>
          </a:p>
          <a:p>
            <a:pPr eaLnBrk="1" hangingPunct="1">
              <a:buFont typeface="Wingdings" pitchFamily="2" charset="2"/>
              <a:buChar char="Ø"/>
            </a:pPr>
            <a:r>
              <a:rPr lang="en-US" sz="2800" dirty="0" smtClean="0"/>
              <a:t>Regional </a:t>
            </a:r>
            <a:r>
              <a:rPr lang="en-US" sz="2800" dirty="0"/>
              <a:t>m</a:t>
            </a:r>
            <a:r>
              <a:rPr lang="en-US" sz="2800" dirty="0" smtClean="0"/>
              <a:t>eetings</a:t>
            </a:r>
          </a:p>
          <a:p>
            <a:pPr eaLnBrk="1" hangingPunct="1">
              <a:buFont typeface="Wingdings" pitchFamily="2" charset="2"/>
              <a:buChar char="Ø"/>
            </a:pPr>
            <a:r>
              <a:rPr lang="en-US" sz="2800" dirty="0" smtClean="0"/>
              <a:t>School-Based Enterprises</a:t>
            </a:r>
          </a:p>
          <a:p>
            <a:pPr eaLnBrk="1" hangingPunct="1">
              <a:buFont typeface="Wingdings" pitchFamily="2" charset="2"/>
              <a:buChar char="Ø"/>
            </a:pPr>
            <a:r>
              <a:rPr lang="en-US" sz="2800" dirty="0" smtClean="0"/>
              <a:t>Programs for students 18 and older on age-appropriate campuses</a:t>
            </a:r>
          </a:p>
        </p:txBody>
      </p:sp>
      <p:sp>
        <p:nvSpPr>
          <p:cNvPr id="4" name="Slide Number Placeholder 3"/>
          <p:cNvSpPr>
            <a:spLocks noGrp="1"/>
          </p:cNvSpPr>
          <p:nvPr>
            <p:ph type="sldNum" sz="quarter" idx="11"/>
          </p:nvPr>
        </p:nvSpPr>
        <p:spPr/>
        <p:txBody>
          <a:bodyPr/>
          <a:lstStyle/>
          <a:p>
            <a:pPr>
              <a:defRPr/>
            </a:pPr>
            <a:fld id="{AAFA70F8-9FA6-4E0D-8C0C-D5213F9EEDB5}"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5"/>
          </p:nvPr>
        </p:nvSpPr>
        <p:spPr/>
        <p:txBody>
          <a:bodyPr/>
          <a:lstStyle/>
          <a:p>
            <a:pPr>
              <a:defRPr/>
            </a:pPr>
            <a:fld id="{0EB0938B-C46C-463C-916C-E69AD015F317}" type="slidenum">
              <a:rPr lang="en-US" smtClean="0"/>
              <a:pPr>
                <a:defRPr/>
              </a:pPr>
              <a:t>11</a:t>
            </a:fld>
            <a:endParaRPr lang="en-US"/>
          </a:p>
        </p:txBody>
      </p:sp>
      <p:pic>
        <p:nvPicPr>
          <p:cNvPr id="7" name="Picture 6" descr="Project10 Map revised 11.22.10jpg"/>
          <p:cNvPicPr>
            <a:picLocks noChangeAspect="1"/>
          </p:cNvPicPr>
          <p:nvPr/>
        </p:nvPicPr>
        <p:blipFill>
          <a:blip r:embed="rId3" cstate="print"/>
          <a:stretch>
            <a:fillRect/>
          </a:stretch>
        </p:blipFill>
        <p:spPr>
          <a:xfrm>
            <a:off x="2668385" y="1302327"/>
            <a:ext cx="6324600" cy="5181600"/>
          </a:xfrm>
          <a:prstGeom prst="rect">
            <a:avLst/>
          </a:prstGeom>
        </p:spPr>
      </p:pic>
      <p:sp>
        <p:nvSpPr>
          <p:cNvPr id="8" name="Rectangle 7"/>
          <p:cNvSpPr/>
          <p:nvPr/>
        </p:nvSpPr>
        <p:spPr>
          <a:xfrm>
            <a:off x="2667000" y="4114800"/>
            <a:ext cx="4191000" cy="2031325"/>
          </a:xfrm>
          <a:prstGeom prst="rect">
            <a:avLst/>
          </a:prstGeom>
        </p:spPr>
        <p:txBody>
          <a:bodyPr wrap="square">
            <a:spAutoFit/>
          </a:bodyPr>
          <a:lstStyle/>
          <a:p>
            <a:r>
              <a:rPr lang="en-US" dirty="0" smtClean="0"/>
              <a:t>Regional Transition Representatives:</a:t>
            </a:r>
          </a:p>
          <a:p>
            <a:endParaRPr lang="en-US" dirty="0" smtClean="0"/>
          </a:p>
          <a:p>
            <a:pPr>
              <a:buFont typeface="Wingdings" pitchFamily="2" charset="2"/>
              <a:buChar char="n"/>
            </a:pPr>
            <a:r>
              <a:rPr lang="en-US" dirty="0" smtClean="0">
                <a:solidFill>
                  <a:srgbClr val="DFDA00"/>
                </a:solidFill>
                <a:sym typeface="Wingdings" pitchFamily="2" charset="2"/>
              </a:rPr>
              <a:t> Yellow: Lori Garcia (1)</a:t>
            </a:r>
          </a:p>
          <a:p>
            <a:pPr>
              <a:buFont typeface="Wingdings" pitchFamily="2" charset="2"/>
              <a:buChar char="n"/>
            </a:pPr>
            <a:r>
              <a:rPr lang="en-US" dirty="0" smtClean="0">
                <a:solidFill>
                  <a:srgbClr val="FFC000"/>
                </a:solidFill>
                <a:sym typeface="Wingdings" pitchFamily="2" charset="2"/>
              </a:rPr>
              <a:t> </a:t>
            </a:r>
            <a:r>
              <a:rPr lang="en-US" dirty="0" smtClean="0">
                <a:solidFill>
                  <a:srgbClr val="D6A300"/>
                </a:solidFill>
                <a:sym typeface="Wingdings" pitchFamily="2" charset="2"/>
              </a:rPr>
              <a:t>Orange: Patrick </a:t>
            </a:r>
            <a:r>
              <a:rPr lang="en-US" dirty="0" err="1" smtClean="0">
                <a:solidFill>
                  <a:srgbClr val="D6A300"/>
                </a:solidFill>
                <a:sym typeface="Wingdings" pitchFamily="2" charset="2"/>
              </a:rPr>
              <a:t>Mulvihill</a:t>
            </a:r>
            <a:r>
              <a:rPr lang="en-US" dirty="0" smtClean="0">
                <a:solidFill>
                  <a:srgbClr val="D6A300"/>
                </a:solidFill>
                <a:sym typeface="Wingdings" pitchFamily="2" charset="2"/>
              </a:rPr>
              <a:t> (2)</a:t>
            </a:r>
          </a:p>
          <a:p>
            <a:pPr>
              <a:buFont typeface="Wingdings" pitchFamily="2" charset="2"/>
              <a:buChar char="n"/>
            </a:pPr>
            <a:r>
              <a:rPr lang="en-US" dirty="0" smtClean="0">
                <a:solidFill>
                  <a:srgbClr val="00B050"/>
                </a:solidFill>
                <a:sym typeface="Wingdings" pitchFamily="2" charset="2"/>
              </a:rPr>
              <a:t> Green: Heather Mack (3)</a:t>
            </a:r>
            <a:endParaRPr lang="en-US" dirty="0" smtClean="0">
              <a:solidFill>
                <a:srgbClr val="D6A300"/>
              </a:solidFill>
              <a:sym typeface="Wingdings" pitchFamily="2" charset="2"/>
            </a:endParaRPr>
          </a:p>
          <a:p>
            <a:pPr>
              <a:buFont typeface="Wingdings" pitchFamily="2" charset="2"/>
              <a:buChar char="n"/>
            </a:pPr>
            <a:r>
              <a:rPr lang="en-US" dirty="0" smtClean="0">
                <a:solidFill>
                  <a:srgbClr val="00B0F0"/>
                </a:solidFill>
                <a:sym typeface="Wingdings" pitchFamily="2" charset="2"/>
              </a:rPr>
              <a:t> Blue: Federico </a:t>
            </a:r>
            <a:r>
              <a:rPr lang="en-US" dirty="0" err="1" smtClean="0">
                <a:solidFill>
                  <a:srgbClr val="00B0F0"/>
                </a:solidFill>
                <a:sym typeface="Wingdings" pitchFamily="2" charset="2"/>
              </a:rPr>
              <a:t>Valadez</a:t>
            </a:r>
            <a:r>
              <a:rPr lang="en-US" dirty="0" smtClean="0">
                <a:solidFill>
                  <a:srgbClr val="00B0F0"/>
                </a:solidFill>
                <a:sym typeface="Wingdings" pitchFamily="2" charset="2"/>
              </a:rPr>
              <a:t> (4)</a:t>
            </a:r>
          </a:p>
          <a:p>
            <a:pPr>
              <a:buFont typeface="Wingdings" pitchFamily="2" charset="2"/>
              <a:buChar char="n"/>
            </a:pPr>
            <a:r>
              <a:rPr lang="en-US" dirty="0" smtClean="0">
                <a:solidFill>
                  <a:srgbClr val="EB8DDE"/>
                </a:solidFill>
                <a:sym typeface="Wingdings" pitchFamily="2" charset="2"/>
              </a:rPr>
              <a:t>Pink: Lisa Friedman-Chavez (5)</a:t>
            </a:r>
            <a:endParaRPr lang="en-US" dirty="0">
              <a:solidFill>
                <a:srgbClr val="EB8DDE"/>
              </a:solidFill>
              <a:sym typeface="Wingdings" pitchFamily="2" charset="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1143000"/>
            <a:ext cx="6248400" cy="1143000"/>
          </a:xfrm>
        </p:spPr>
        <p:txBody>
          <a:bodyPr/>
          <a:lstStyle/>
          <a:p>
            <a:r>
              <a:rPr lang="en-US" b="1" dirty="0" smtClean="0"/>
              <a:t>Regional Perspective</a:t>
            </a:r>
            <a:endParaRPr lang="en-US" b="1" dirty="0"/>
          </a:p>
        </p:txBody>
      </p:sp>
      <p:sp>
        <p:nvSpPr>
          <p:cNvPr id="3" name="Content Placeholder 2"/>
          <p:cNvSpPr>
            <a:spLocks noGrp="1"/>
          </p:cNvSpPr>
          <p:nvPr>
            <p:ph idx="1"/>
          </p:nvPr>
        </p:nvSpPr>
        <p:spPr>
          <a:xfrm>
            <a:off x="2667000" y="2209800"/>
            <a:ext cx="6248400" cy="3916363"/>
          </a:xfrm>
        </p:spPr>
        <p:txBody>
          <a:bodyPr/>
          <a:lstStyle/>
          <a:p>
            <a:r>
              <a:rPr lang="en-US" dirty="0" smtClean="0"/>
              <a:t>5 Regional Representatives </a:t>
            </a:r>
          </a:p>
          <a:p>
            <a:r>
              <a:rPr lang="en-US" dirty="0" smtClean="0"/>
              <a:t>11 – 18 school districts per RTR</a:t>
            </a:r>
          </a:p>
          <a:p>
            <a:r>
              <a:rPr lang="en-US" dirty="0" smtClean="0"/>
              <a:t>Initial needs assessment</a:t>
            </a:r>
          </a:p>
          <a:p>
            <a:r>
              <a:rPr lang="en-US" dirty="0" smtClean="0"/>
              <a:t>Adobe Connect Sessions</a:t>
            </a:r>
          </a:p>
          <a:p>
            <a:pPr lvl="1"/>
            <a:r>
              <a:rPr lang="en-US" dirty="0" smtClean="0"/>
              <a:t>Secondary Transition Compliance</a:t>
            </a:r>
          </a:p>
          <a:p>
            <a:pPr lvl="1"/>
            <a:r>
              <a:rPr lang="en-US" dirty="0" smtClean="0"/>
              <a:t>Transition Assessment</a:t>
            </a:r>
          </a:p>
          <a:p>
            <a:pPr lvl="1"/>
            <a:r>
              <a:rPr lang="en-US" dirty="0" smtClean="0"/>
              <a:t>Summary of Performance</a:t>
            </a:r>
          </a:p>
          <a:p>
            <a:pPr lvl="1"/>
            <a:r>
              <a:rPr lang="en-US" dirty="0" smtClean="0"/>
              <a:t>Self-determination</a:t>
            </a:r>
            <a:endParaRPr lang="en-US" dirty="0"/>
          </a:p>
        </p:txBody>
      </p:sp>
      <p:sp>
        <p:nvSpPr>
          <p:cNvPr id="4" name="Slide Number Placeholder 3"/>
          <p:cNvSpPr>
            <a:spLocks noGrp="1"/>
          </p:cNvSpPr>
          <p:nvPr>
            <p:ph type="sldNum" sz="quarter" idx="11"/>
          </p:nvPr>
        </p:nvSpPr>
        <p:spPr/>
        <p:txBody>
          <a:bodyPr/>
          <a:lstStyle/>
          <a:p>
            <a:pPr>
              <a:defRPr/>
            </a:pPr>
            <a:fld id="{AAFA70F8-9FA6-4E0D-8C0C-D5213F9EEDB5}"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Regional Perspective, continued</a:t>
            </a:r>
            <a:endParaRPr lang="en-US" b="1" dirty="0"/>
          </a:p>
        </p:txBody>
      </p:sp>
      <p:sp>
        <p:nvSpPr>
          <p:cNvPr id="3" name="Content Placeholder 2"/>
          <p:cNvSpPr>
            <a:spLocks noGrp="1"/>
          </p:cNvSpPr>
          <p:nvPr>
            <p:ph idx="1"/>
          </p:nvPr>
        </p:nvSpPr>
        <p:spPr>
          <a:xfrm>
            <a:off x="2667000" y="2743200"/>
            <a:ext cx="6248400" cy="3382963"/>
          </a:xfrm>
        </p:spPr>
        <p:txBody>
          <a:bodyPr/>
          <a:lstStyle/>
          <a:p>
            <a:r>
              <a:rPr lang="en-US" dirty="0" smtClean="0"/>
              <a:t>Meeting Wizard</a:t>
            </a:r>
          </a:p>
          <a:p>
            <a:r>
              <a:rPr lang="en-US" dirty="0" smtClean="0"/>
              <a:t>Skype Staff Conferences</a:t>
            </a:r>
          </a:p>
          <a:p>
            <a:r>
              <a:rPr lang="en-US" dirty="0" smtClean="0"/>
              <a:t>Teleconferences with multiple districts regarding indicators 1,2, 13, 14</a:t>
            </a:r>
          </a:p>
          <a:p>
            <a:r>
              <a:rPr lang="en-US" dirty="0" smtClean="0"/>
              <a:t>Regional Conferences</a:t>
            </a:r>
            <a:endParaRPr lang="en-US" dirty="0"/>
          </a:p>
        </p:txBody>
      </p:sp>
      <p:sp>
        <p:nvSpPr>
          <p:cNvPr id="4" name="Slide Number Placeholder 3"/>
          <p:cNvSpPr>
            <a:spLocks noGrp="1"/>
          </p:cNvSpPr>
          <p:nvPr>
            <p:ph type="sldNum" sz="quarter" idx="11"/>
          </p:nvPr>
        </p:nvSpPr>
        <p:spPr/>
        <p:txBody>
          <a:bodyPr/>
          <a:lstStyle/>
          <a:p>
            <a:pPr>
              <a:defRPr/>
            </a:pPr>
            <a:fld id="{AAFA70F8-9FA6-4E0D-8C0C-D5213F9EEDB5}"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Statewide Perspective</a:t>
            </a:r>
            <a:endParaRPr lang="en-US" b="1" dirty="0"/>
          </a:p>
        </p:txBody>
      </p:sp>
      <p:sp>
        <p:nvSpPr>
          <p:cNvPr id="3" name="Content Placeholder 2"/>
          <p:cNvSpPr>
            <a:spLocks noGrp="1"/>
          </p:cNvSpPr>
          <p:nvPr>
            <p:ph idx="1"/>
          </p:nvPr>
        </p:nvSpPr>
        <p:spPr>
          <a:xfrm>
            <a:off x="2667000" y="2590800"/>
            <a:ext cx="6248400" cy="3535363"/>
          </a:xfrm>
        </p:spPr>
        <p:txBody>
          <a:bodyPr/>
          <a:lstStyle/>
          <a:p>
            <a:r>
              <a:rPr lang="en-US" dirty="0" smtClean="0"/>
              <a:t>Project 10 Website</a:t>
            </a:r>
          </a:p>
          <a:p>
            <a:r>
              <a:rPr lang="en-US" dirty="0" smtClean="0"/>
              <a:t>Publications</a:t>
            </a:r>
          </a:p>
          <a:p>
            <a:r>
              <a:rPr lang="en-US" dirty="0" smtClean="0"/>
              <a:t>On-line Training Modules</a:t>
            </a:r>
          </a:p>
          <a:p>
            <a:r>
              <a:rPr lang="en-US" dirty="0"/>
              <a:t>Conference </a:t>
            </a:r>
            <a:r>
              <a:rPr lang="en-US" dirty="0" smtClean="0"/>
              <a:t>Presentations</a:t>
            </a:r>
          </a:p>
          <a:p>
            <a:r>
              <a:rPr lang="en-US" dirty="0" smtClean="0"/>
              <a:t>Skype Teleconferences</a:t>
            </a:r>
          </a:p>
          <a:p>
            <a:r>
              <a:rPr lang="en-US" dirty="0" smtClean="0"/>
              <a:t>Going Green</a:t>
            </a:r>
            <a:endParaRPr lang="en-US" dirty="0"/>
          </a:p>
          <a:p>
            <a:endParaRPr lang="en-US" dirty="0" smtClean="0"/>
          </a:p>
          <a:p>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AAFA70F8-9FA6-4E0D-8C0C-D5213F9EEDB5}"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dirty="0" smtClean="0"/>
          </a:p>
          <a:p>
            <a:endParaRPr lang="en-US" dirty="0"/>
          </a:p>
          <a:p>
            <a:pPr marL="0" indent="0" algn="ctr">
              <a:buNone/>
            </a:pPr>
            <a:r>
              <a:rPr lang="en-US" sz="4400" b="1" dirty="0" smtClean="0"/>
              <a:t>Do you have </a:t>
            </a:r>
          </a:p>
          <a:p>
            <a:pPr marL="0" indent="0" algn="ctr">
              <a:buNone/>
            </a:pPr>
            <a:r>
              <a:rPr lang="en-US" sz="4400" b="1" dirty="0" smtClean="0"/>
              <a:t>technology solutions</a:t>
            </a:r>
          </a:p>
          <a:p>
            <a:pPr marL="0" indent="0" algn="ctr">
              <a:buNone/>
            </a:pPr>
            <a:r>
              <a:rPr lang="en-US" sz="4400" b="1" dirty="0" smtClean="0"/>
              <a:t>to share?</a:t>
            </a:r>
            <a:endParaRPr lang="en-US" sz="4400" b="1" dirty="0"/>
          </a:p>
        </p:txBody>
      </p:sp>
      <p:sp>
        <p:nvSpPr>
          <p:cNvPr id="3" name="Slide Number Placeholder 2"/>
          <p:cNvSpPr>
            <a:spLocks noGrp="1"/>
          </p:cNvSpPr>
          <p:nvPr>
            <p:ph type="sldNum" sz="quarter" idx="15"/>
          </p:nvPr>
        </p:nvSpPr>
        <p:spPr/>
        <p:txBody>
          <a:bodyPr/>
          <a:lstStyle/>
          <a:p>
            <a:pPr>
              <a:defRPr/>
            </a:pPr>
            <a:fld id="{7D8C3BEF-1344-45CF-A6EC-3AEB3D4BBBBD}" type="slidenum">
              <a:rPr lang="en-US" smtClean="0"/>
              <a:pPr>
                <a:defRPr/>
              </a:pPr>
              <a:t>15</a:t>
            </a:fld>
            <a:endParaRPr lang="en-US"/>
          </a:p>
        </p:txBody>
      </p:sp>
    </p:spTree>
    <p:extLst>
      <p:ext uri="{BB962C8B-B14F-4D97-AF65-F5344CB8AC3E}">
        <p14:creationId xmlns:p14="http://schemas.microsoft.com/office/powerpoint/2010/main" val="779121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1143000"/>
            <a:ext cx="6248400" cy="1447800"/>
          </a:xfrm>
        </p:spPr>
        <p:txBody>
          <a:bodyPr/>
          <a:lstStyle/>
          <a:p>
            <a:r>
              <a:rPr lang="en-US" b="1" dirty="0" smtClean="0"/>
              <a:t>Contact Information</a:t>
            </a:r>
            <a:endParaRPr lang="en-US" b="1" dirty="0"/>
          </a:p>
        </p:txBody>
      </p:sp>
      <p:sp>
        <p:nvSpPr>
          <p:cNvPr id="3" name="Text Placeholder 2"/>
          <p:cNvSpPr>
            <a:spLocks noGrp="1"/>
          </p:cNvSpPr>
          <p:nvPr>
            <p:ph type="body" sz="quarter" idx="13"/>
          </p:nvPr>
        </p:nvSpPr>
        <p:spPr/>
        <p:txBody>
          <a:bodyPr/>
          <a:lstStyle/>
          <a:p>
            <a:r>
              <a:rPr lang="en-US" sz="2800" dirty="0" smtClean="0"/>
              <a:t>Patrick </a:t>
            </a:r>
            <a:r>
              <a:rPr lang="en-US" sz="2800" dirty="0" err="1" smtClean="0"/>
              <a:t>Mulvihill</a:t>
            </a:r>
            <a:r>
              <a:rPr lang="en-US" sz="2800" dirty="0" smtClean="0"/>
              <a:t/>
            </a:r>
            <a:br>
              <a:rPr lang="en-US" sz="2800" dirty="0" smtClean="0"/>
            </a:br>
            <a:r>
              <a:rPr lang="en-US" sz="2800" dirty="0" smtClean="0"/>
              <a:t>Region 2 </a:t>
            </a:r>
            <a:r>
              <a:rPr lang="en-US" sz="2800" dirty="0"/>
              <a:t>Transition Representative</a:t>
            </a:r>
            <a:br>
              <a:rPr lang="en-US" sz="2800" dirty="0"/>
            </a:br>
            <a:r>
              <a:rPr lang="en-US" sz="2800" dirty="0" smtClean="0"/>
              <a:t>Northeast </a:t>
            </a:r>
            <a:r>
              <a:rPr lang="en-US" sz="2800" dirty="0"/>
              <a:t>Florida</a:t>
            </a:r>
            <a:br>
              <a:rPr lang="en-US" sz="2800" dirty="0"/>
            </a:br>
            <a:r>
              <a:rPr lang="en-US" sz="2800" dirty="0" smtClean="0">
                <a:hlinkClick r:id="rId3"/>
              </a:rPr>
              <a:t>pmulvihill@mail.usf.edu</a:t>
            </a:r>
            <a:endParaRPr lang="en-US" sz="2800" dirty="0" smtClean="0"/>
          </a:p>
          <a:p>
            <a:r>
              <a:rPr lang="en-US" sz="2800" dirty="0" smtClean="0"/>
              <a:t>Mary </a:t>
            </a:r>
            <a:r>
              <a:rPr lang="en-US" sz="2800" dirty="0" err="1" smtClean="0"/>
              <a:t>Podmostko</a:t>
            </a:r>
            <a:endParaRPr lang="en-US" sz="2800" dirty="0" smtClean="0"/>
          </a:p>
          <a:p>
            <a:pPr marL="0" indent="0">
              <a:buNone/>
            </a:pPr>
            <a:r>
              <a:rPr lang="en-US" sz="2800" dirty="0"/>
              <a:t> </a:t>
            </a:r>
            <a:r>
              <a:rPr lang="en-US" sz="2800" dirty="0" smtClean="0"/>
              <a:t>   Assistant Director, Project 10</a:t>
            </a:r>
            <a:br>
              <a:rPr lang="en-US" sz="2800" dirty="0" smtClean="0"/>
            </a:br>
            <a:r>
              <a:rPr lang="en-US" sz="2800" dirty="0" smtClean="0"/>
              <a:t>    </a:t>
            </a:r>
            <a:r>
              <a:rPr lang="en-US" sz="2800" dirty="0" smtClean="0">
                <a:hlinkClick r:id="rId4"/>
              </a:rPr>
              <a:t>maryp@mail.usf.edu</a:t>
            </a:r>
            <a:r>
              <a:rPr lang="en-US" sz="2800" dirty="0" smtClean="0"/>
              <a:t> </a:t>
            </a:r>
            <a:br>
              <a:rPr lang="en-US" sz="2800" dirty="0" smtClean="0"/>
            </a:br>
            <a:r>
              <a:rPr lang="en-US" sz="2800" dirty="0" smtClean="0"/>
              <a:t/>
            </a:r>
            <a:br>
              <a:rPr lang="en-US" sz="2800" dirty="0" smtClean="0"/>
            </a:br>
            <a:endParaRPr lang="en-US" sz="2800" dirty="0"/>
          </a:p>
        </p:txBody>
      </p:sp>
      <p:sp>
        <p:nvSpPr>
          <p:cNvPr id="4" name="Slide Number Placeholder 3"/>
          <p:cNvSpPr>
            <a:spLocks noGrp="1"/>
          </p:cNvSpPr>
          <p:nvPr>
            <p:ph type="sldNum" sz="quarter" idx="15"/>
          </p:nvPr>
        </p:nvSpPr>
        <p:spPr/>
        <p:txBody>
          <a:bodyPr/>
          <a:lstStyle/>
          <a:p>
            <a:pPr>
              <a:defRPr/>
            </a:pPr>
            <a:fld id="{0EB0938B-C46C-463C-916C-E69AD015F317}" type="slidenum">
              <a:rPr lang="en-US" smtClean="0"/>
              <a:pPr>
                <a:defRPr/>
              </a:pPr>
              <a:t>16</a:t>
            </a:fld>
            <a:endParaRPr lang="en-US"/>
          </a:p>
        </p:txBody>
      </p:sp>
    </p:spTree>
    <p:extLst>
      <p:ext uri="{BB962C8B-B14F-4D97-AF65-F5344CB8AC3E}">
        <p14:creationId xmlns:p14="http://schemas.microsoft.com/office/powerpoint/2010/main" val="420882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1"/>
          <p:cNvSpPr>
            <a:spLocks noGrp="1"/>
          </p:cNvSpPr>
          <p:nvPr>
            <p:ph idx="1"/>
          </p:nvPr>
        </p:nvSpPr>
        <p:spPr>
          <a:xfrm>
            <a:off x="2667000" y="1828800"/>
            <a:ext cx="6248400" cy="4297363"/>
          </a:xfrm>
        </p:spPr>
        <p:txBody>
          <a:bodyPr/>
          <a:lstStyle/>
          <a:p>
            <a:pPr algn="ctr" eaLnBrk="1" hangingPunct="1">
              <a:buFont typeface="Arial" charset="0"/>
              <a:buNone/>
            </a:pPr>
            <a:r>
              <a:rPr lang="en-US" sz="2400" b="1" dirty="0" smtClean="0"/>
              <a:t>Presented by</a:t>
            </a:r>
          </a:p>
          <a:p>
            <a:pPr algn="ctr" eaLnBrk="1" hangingPunct="1">
              <a:buFont typeface="Arial" charset="0"/>
              <a:buNone/>
            </a:pPr>
            <a:endParaRPr lang="en-US" sz="2400" b="1" dirty="0" smtClean="0"/>
          </a:p>
          <a:p>
            <a:pPr algn="ctr" eaLnBrk="1" hangingPunct="1">
              <a:buFont typeface="Arial" charset="0"/>
              <a:buNone/>
            </a:pPr>
            <a:r>
              <a:rPr lang="en-US" sz="2400" b="1" dirty="0" smtClean="0"/>
              <a:t>Mary </a:t>
            </a:r>
            <a:r>
              <a:rPr lang="en-US" sz="2400" b="1" dirty="0" err="1" smtClean="0"/>
              <a:t>Podmostko</a:t>
            </a:r>
            <a:r>
              <a:rPr lang="en-US" sz="2400" b="1" dirty="0" smtClean="0"/>
              <a:t>, Assistant Director, Project 10</a:t>
            </a:r>
          </a:p>
          <a:p>
            <a:pPr algn="ctr" eaLnBrk="1" hangingPunct="1">
              <a:buFont typeface="Arial" charset="0"/>
              <a:buNone/>
            </a:pPr>
            <a:r>
              <a:rPr lang="en-US" sz="2400" b="1" dirty="0" smtClean="0"/>
              <a:t>Patrick Mulvihill, Regional Transition Representative</a:t>
            </a:r>
            <a:endParaRPr lang="en-US" b="1" dirty="0" smtClean="0"/>
          </a:p>
          <a:p>
            <a:pPr algn="ctr" eaLnBrk="1" hangingPunct="1">
              <a:buFont typeface="Arial" charset="0"/>
              <a:buNone/>
            </a:pPr>
            <a:r>
              <a:rPr lang="en-US" sz="2400" b="1" dirty="0" smtClean="0"/>
              <a:t>University of South Florida St. Petersburg</a:t>
            </a:r>
          </a:p>
          <a:p>
            <a:pPr algn="ctr" eaLnBrk="1" hangingPunct="1">
              <a:buFont typeface="Arial" charset="0"/>
              <a:buNone/>
            </a:pPr>
            <a:r>
              <a:rPr lang="en-US" sz="2400" b="1" dirty="0" smtClean="0"/>
              <a:t>529 1</a:t>
            </a:r>
            <a:r>
              <a:rPr lang="en-US" sz="2400" b="1" baseline="30000" dirty="0" smtClean="0"/>
              <a:t>st</a:t>
            </a:r>
            <a:r>
              <a:rPr lang="en-US" sz="2400" b="1" dirty="0" smtClean="0"/>
              <a:t> Street South, SVB 108</a:t>
            </a:r>
          </a:p>
          <a:p>
            <a:pPr algn="ctr" eaLnBrk="1" hangingPunct="1">
              <a:buFont typeface="Arial" charset="0"/>
              <a:buNone/>
            </a:pPr>
            <a:r>
              <a:rPr lang="en-US" sz="2400" b="1" dirty="0" smtClean="0"/>
              <a:t>St. Petersburg, FL  33701</a:t>
            </a:r>
          </a:p>
          <a:p>
            <a:pPr algn="ctr" eaLnBrk="1" hangingPunct="1">
              <a:buFont typeface="Arial" charset="0"/>
              <a:buNone/>
            </a:pPr>
            <a:r>
              <a:rPr lang="en-US" sz="2400" b="1" dirty="0" smtClean="0"/>
              <a:t>p (727) 873-4661</a:t>
            </a:r>
          </a:p>
          <a:p>
            <a:pPr algn="ctr" eaLnBrk="1" hangingPunct="1">
              <a:buFont typeface="Arial" charset="0"/>
              <a:buNone/>
            </a:pPr>
            <a:r>
              <a:rPr lang="en-US" sz="2400" b="1" dirty="0" smtClean="0"/>
              <a:t>f  (727) 873-4660</a:t>
            </a:r>
            <a:r>
              <a:rPr lang="en-US" sz="2400" b="1" dirty="0" smtClean="0">
                <a:latin typeface="Arial" charset="0"/>
                <a:cs typeface="Arial" charset="0"/>
                <a:hlinkClick r:id="rId2"/>
              </a:rPr>
              <a:t>  </a:t>
            </a:r>
            <a:endParaRPr lang="en-US" sz="2400" b="1" dirty="0" smtClean="0">
              <a:latin typeface="Arial" charset="0"/>
              <a:cs typeface="Arial" charset="0"/>
            </a:endParaRPr>
          </a:p>
          <a:p>
            <a:pPr eaLnBrk="1" hangingPunct="1"/>
            <a:endParaRPr lang="en-US" dirty="0" smtClean="0"/>
          </a:p>
        </p:txBody>
      </p:sp>
      <p:sp>
        <p:nvSpPr>
          <p:cNvPr id="3" name="Slide Number Placeholder 2"/>
          <p:cNvSpPr>
            <a:spLocks noGrp="1"/>
          </p:cNvSpPr>
          <p:nvPr>
            <p:ph type="sldNum" sz="quarter" idx="11"/>
          </p:nvPr>
        </p:nvSpPr>
        <p:spPr/>
        <p:txBody>
          <a:bodyPr/>
          <a:lstStyle/>
          <a:p>
            <a:pPr>
              <a:defRPr/>
            </a:pPr>
            <a:fld id="{3817FAC2-8DF9-4B34-8BAD-5280850C8790}"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1295400"/>
            <a:ext cx="6248400" cy="1219200"/>
          </a:xfrm>
        </p:spPr>
        <p:txBody>
          <a:bodyPr/>
          <a:lstStyle/>
          <a:p>
            <a:r>
              <a:rPr lang="en-US" b="1" dirty="0" smtClean="0"/>
              <a:t>Objectives</a:t>
            </a:r>
            <a:endParaRPr lang="en-US" b="1" dirty="0"/>
          </a:p>
        </p:txBody>
      </p:sp>
      <p:sp>
        <p:nvSpPr>
          <p:cNvPr id="3" name="Text Placeholder 2"/>
          <p:cNvSpPr>
            <a:spLocks noGrp="1"/>
          </p:cNvSpPr>
          <p:nvPr>
            <p:ph type="body" sz="quarter" idx="13"/>
          </p:nvPr>
        </p:nvSpPr>
        <p:spPr>
          <a:xfrm>
            <a:off x="2667000" y="2514600"/>
            <a:ext cx="6248400" cy="3581400"/>
          </a:xfrm>
        </p:spPr>
        <p:txBody>
          <a:bodyPr/>
          <a:lstStyle/>
          <a:p>
            <a:r>
              <a:rPr lang="en-US" dirty="0" smtClean="0"/>
              <a:t>Describe/Demonstrate </a:t>
            </a:r>
            <a:r>
              <a:rPr lang="en-US" dirty="0"/>
              <a:t>t</a:t>
            </a:r>
            <a:r>
              <a:rPr lang="en-US" dirty="0" smtClean="0"/>
              <a:t>echnology </a:t>
            </a:r>
            <a:r>
              <a:rPr lang="en-US" dirty="0"/>
              <a:t>solutions </a:t>
            </a:r>
            <a:r>
              <a:rPr lang="en-US" dirty="0" smtClean="0"/>
              <a:t>for </a:t>
            </a:r>
            <a:r>
              <a:rPr lang="en-US" dirty="0"/>
              <a:t>providing quality </a:t>
            </a:r>
            <a:r>
              <a:rPr lang="en-US" dirty="0" smtClean="0"/>
              <a:t>professional </a:t>
            </a:r>
            <a:r>
              <a:rPr lang="en-US" dirty="0"/>
              <a:t>d</a:t>
            </a:r>
            <a:r>
              <a:rPr lang="en-US" dirty="0" smtClean="0"/>
              <a:t>evelopment and </a:t>
            </a:r>
            <a:r>
              <a:rPr lang="en-US" dirty="0"/>
              <a:t>t</a:t>
            </a:r>
            <a:r>
              <a:rPr lang="en-US" dirty="0" smtClean="0"/>
              <a:t>echnical </a:t>
            </a:r>
            <a:r>
              <a:rPr lang="en-US" dirty="0"/>
              <a:t>a</a:t>
            </a:r>
            <a:r>
              <a:rPr lang="en-US" dirty="0" smtClean="0"/>
              <a:t>ssistance in Florida</a:t>
            </a:r>
          </a:p>
          <a:p>
            <a:r>
              <a:rPr lang="en-US" dirty="0" smtClean="0"/>
              <a:t>Assist in identifying solutions that may work in other states or districts </a:t>
            </a:r>
            <a:endParaRPr lang="en-US" dirty="0"/>
          </a:p>
          <a:p>
            <a:endParaRPr lang="en-US" dirty="0"/>
          </a:p>
        </p:txBody>
      </p:sp>
      <p:sp>
        <p:nvSpPr>
          <p:cNvPr id="4" name="Slide Number Placeholder 3"/>
          <p:cNvSpPr>
            <a:spLocks noGrp="1"/>
          </p:cNvSpPr>
          <p:nvPr>
            <p:ph type="sldNum" sz="quarter" idx="15"/>
          </p:nvPr>
        </p:nvSpPr>
        <p:spPr/>
        <p:txBody>
          <a:bodyPr/>
          <a:lstStyle/>
          <a:p>
            <a:pPr>
              <a:defRPr/>
            </a:pPr>
            <a:fld id="{0EB0938B-C46C-463C-916C-E69AD015F317}" type="slidenum">
              <a:rPr lang="en-US" smtClean="0"/>
              <a:pPr>
                <a:defRPr/>
              </a:pPr>
              <a:t>3</a:t>
            </a:fld>
            <a:endParaRPr lang="en-US"/>
          </a:p>
        </p:txBody>
      </p:sp>
    </p:spTree>
    <p:extLst>
      <p:ext uri="{BB962C8B-B14F-4D97-AF65-F5344CB8AC3E}">
        <p14:creationId xmlns:p14="http://schemas.microsoft.com/office/powerpoint/2010/main" val="2907318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Project 10 Mission</a:t>
            </a:r>
            <a:endParaRPr lang="en-US" b="1" dirty="0"/>
          </a:p>
        </p:txBody>
      </p:sp>
      <p:sp>
        <p:nvSpPr>
          <p:cNvPr id="3" name="Text Placeholder 2"/>
          <p:cNvSpPr>
            <a:spLocks noGrp="1"/>
          </p:cNvSpPr>
          <p:nvPr>
            <p:ph type="body" sz="quarter" idx="13"/>
          </p:nvPr>
        </p:nvSpPr>
        <p:spPr/>
        <p:txBody>
          <a:bodyPr/>
          <a:lstStyle/>
          <a:p>
            <a:r>
              <a:rPr lang="en-US" dirty="0" smtClean="0"/>
              <a:t>To </a:t>
            </a:r>
            <a:r>
              <a:rPr lang="en-US" dirty="0"/>
              <a:t>assist Florida school districts and relevant stakeholders in building capacity to provide secondary transition services to students with disabilities in order to improve their academic success and post-school outcomes. </a:t>
            </a:r>
          </a:p>
          <a:p>
            <a:endParaRPr lang="en-US" dirty="0"/>
          </a:p>
        </p:txBody>
      </p:sp>
      <p:sp>
        <p:nvSpPr>
          <p:cNvPr id="4" name="Slide Number Placeholder 3"/>
          <p:cNvSpPr>
            <a:spLocks noGrp="1"/>
          </p:cNvSpPr>
          <p:nvPr>
            <p:ph type="sldNum" sz="quarter" idx="15"/>
          </p:nvPr>
        </p:nvSpPr>
        <p:spPr/>
        <p:txBody>
          <a:bodyPr/>
          <a:lstStyle/>
          <a:p>
            <a:pPr>
              <a:defRPr/>
            </a:pPr>
            <a:fld id="{0EB0938B-C46C-463C-916C-E69AD015F317}" type="slidenum">
              <a:rPr lang="en-US" smtClean="0"/>
              <a:pPr>
                <a:defRPr/>
              </a:pPr>
              <a:t>4</a:t>
            </a:fld>
            <a:endParaRPr lang="en-US"/>
          </a:p>
        </p:txBody>
      </p:sp>
    </p:spTree>
    <p:extLst>
      <p:ext uri="{BB962C8B-B14F-4D97-AF65-F5344CB8AC3E}">
        <p14:creationId xmlns:p14="http://schemas.microsoft.com/office/powerpoint/2010/main" val="4066666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p:cNvSpPr>
            <a:spLocks noGrp="1"/>
          </p:cNvSpPr>
          <p:nvPr>
            <p:ph type="title"/>
          </p:nvPr>
        </p:nvSpPr>
        <p:spPr>
          <a:xfrm>
            <a:off x="2895600" y="1066800"/>
            <a:ext cx="6019800" cy="1524000"/>
          </a:xfrm>
        </p:spPr>
        <p:txBody>
          <a:bodyPr/>
          <a:lstStyle/>
          <a:p>
            <a:pPr eaLnBrk="1" hangingPunct="1"/>
            <a:r>
              <a:rPr lang="en-US" b="1" dirty="0" smtClean="0"/>
              <a:t>Four Major Initiatives</a:t>
            </a:r>
          </a:p>
        </p:txBody>
      </p:sp>
      <p:sp>
        <p:nvSpPr>
          <p:cNvPr id="9219" name="Rectangle 1027"/>
          <p:cNvSpPr>
            <a:spLocks noGrp="1"/>
          </p:cNvSpPr>
          <p:nvPr>
            <p:ph type="body" sz="half" idx="1"/>
          </p:nvPr>
        </p:nvSpPr>
        <p:spPr>
          <a:xfrm>
            <a:off x="2667000" y="2438400"/>
            <a:ext cx="5105400" cy="3687763"/>
          </a:xfrm>
        </p:spPr>
        <p:txBody>
          <a:bodyPr/>
          <a:lstStyle/>
          <a:p>
            <a:pPr eaLnBrk="1" hangingPunct="1">
              <a:buFont typeface="Wingdings" pitchFamily="2" charset="2"/>
              <a:buChar char="Ø"/>
            </a:pPr>
            <a:r>
              <a:rPr lang="en-US" dirty="0" smtClean="0"/>
              <a:t>Capacity Building</a:t>
            </a:r>
          </a:p>
          <a:p>
            <a:pPr eaLnBrk="1" hangingPunct="1">
              <a:buFont typeface="Wingdings" pitchFamily="2" charset="2"/>
              <a:buChar char="Ø"/>
            </a:pPr>
            <a:r>
              <a:rPr lang="en-US" dirty="0" smtClean="0"/>
              <a:t>Interagency Collaboration</a:t>
            </a:r>
          </a:p>
          <a:p>
            <a:pPr eaLnBrk="1" hangingPunct="1">
              <a:buFont typeface="Wingdings" pitchFamily="2" charset="2"/>
              <a:buChar char="Ø"/>
            </a:pPr>
            <a:r>
              <a:rPr lang="en-US" dirty="0" smtClean="0"/>
              <a:t>Transition Legislation &amp; Policy</a:t>
            </a:r>
          </a:p>
          <a:p>
            <a:pPr eaLnBrk="1" hangingPunct="1">
              <a:buFont typeface="Wingdings" pitchFamily="2" charset="2"/>
              <a:buChar char="Ø"/>
            </a:pPr>
            <a:r>
              <a:rPr lang="en-US" dirty="0" smtClean="0"/>
              <a:t>Student Development &amp; Outcomes</a:t>
            </a:r>
          </a:p>
        </p:txBody>
      </p:sp>
      <p:pic>
        <p:nvPicPr>
          <p:cNvPr id="9220" name="Picture 1033" descr="P1000439"/>
          <p:cNvPicPr>
            <a:picLocks noGrp="1" noChangeAspect="1" noChangeArrowheads="1"/>
          </p:cNvPicPr>
          <p:nvPr>
            <p:ph type="clipArt" sz="half" idx="2"/>
          </p:nvPr>
        </p:nvPicPr>
        <p:blipFill>
          <a:blip r:embed="rId3" cstate="print"/>
          <a:srcRect/>
          <a:stretch>
            <a:fillRect/>
          </a:stretch>
        </p:blipFill>
        <p:spPr>
          <a:xfrm>
            <a:off x="7239000" y="4876800"/>
            <a:ext cx="1752600" cy="1598613"/>
          </a:xfrm>
        </p:spPr>
      </p:pic>
      <p:sp>
        <p:nvSpPr>
          <p:cNvPr id="5" name="Slide Number Placeholder 4"/>
          <p:cNvSpPr>
            <a:spLocks noGrp="1"/>
          </p:cNvSpPr>
          <p:nvPr>
            <p:ph type="sldNum" sz="quarter" idx="12"/>
          </p:nvPr>
        </p:nvSpPr>
        <p:spPr/>
        <p:txBody>
          <a:bodyPr/>
          <a:lstStyle/>
          <a:p>
            <a:pPr>
              <a:defRPr/>
            </a:pPr>
            <a:fld id="{5C915508-1730-4172-B6AA-F50E8AF9FA9E}" type="slidenum">
              <a:rPr lang="de-DE" smtClean="0"/>
              <a:pPr>
                <a:defRPr/>
              </a:pPr>
              <a:t>5</a:t>
            </a:fld>
            <a:endParaRPr lang="de-DE"/>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p:cNvSpPr>
          <p:nvPr>
            <p:ph type="title"/>
          </p:nvPr>
        </p:nvSpPr>
        <p:spPr>
          <a:xfrm>
            <a:off x="3352800" y="1143000"/>
            <a:ext cx="5334000" cy="1219200"/>
          </a:xfrm>
        </p:spPr>
        <p:txBody>
          <a:bodyPr/>
          <a:lstStyle/>
          <a:p>
            <a:pPr eaLnBrk="1" hangingPunct="1"/>
            <a:r>
              <a:rPr lang="en-US" sz="4000" b="1" dirty="0" smtClean="0"/>
              <a:t>Capacity Building</a:t>
            </a:r>
          </a:p>
        </p:txBody>
      </p:sp>
      <p:sp>
        <p:nvSpPr>
          <p:cNvPr id="10243" name="Rectangle 1027"/>
          <p:cNvSpPr>
            <a:spLocks noGrp="1"/>
          </p:cNvSpPr>
          <p:nvPr>
            <p:ph type="body" idx="1"/>
          </p:nvPr>
        </p:nvSpPr>
        <p:spPr>
          <a:xfrm>
            <a:off x="2514600" y="2057400"/>
            <a:ext cx="6172200" cy="4648200"/>
          </a:xfrm>
        </p:spPr>
        <p:txBody>
          <a:bodyPr/>
          <a:lstStyle/>
          <a:p>
            <a:pPr algn="ctr" eaLnBrk="1" hangingPunct="1">
              <a:buFont typeface="Arial" charset="0"/>
              <a:buNone/>
            </a:pPr>
            <a:endParaRPr lang="en-US" sz="1400" u="sng" dirty="0" smtClean="0"/>
          </a:p>
          <a:p>
            <a:pPr lvl="1" eaLnBrk="1" hangingPunct="1">
              <a:buFont typeface="Wingdings" pitchFamily="2" charset="2"/>
              <a:buChar char="Ø"/>
            </a:pPr>
            <a:r>
              <a:rPr lang="en-US" sz="2600" dirty="0" smtClean="0"/>
              <a:t>Needs Assessment of Districts</a:t>
            </a:r>
          </a:p>
          <a:p>
            <a:pPr lvl="2" eaLnBrk="1" hangingPunct="1">
              <a:buFont typeface="Wingdings" pitchFamily="2" charset="2"/>
              <a:buChar char="§"/>
            </a:pPr>
            <a:r>
              <a:rPr lang="en-US" sz="2600" dirty="0" smtClean="0"/>
              <a:t>Strategic Targeting of Priority Needs</a:t>
            </a:r>
          </a:p>
          <a:p>
            <a:pPr lvl="2" eaLnBrk="1" hangingPunct="1">
              <a:buFont typeface="Wingdings" pitchFamily="2" charset="2"/>
              <a:buChar char="§"/>
            </a:pPr>
            <a:r>
              <a:rPr lang="en-US" sz="2600" dirty="0" smtClean="0"/>
              <a:t>Prioritizing Targeted Districts</a:t>
            </a:r>
          </a:p>
          <a:p>
            <a:pPr lvl="2" eaLnBrk="1" hangingPunct="1">
              <a:buFont typeface="Wingdings" pitchFamily="2" charset="2"/>
              <a:buChar char="§"/>
            </a:pPr>
            <a:r>
              <a:rPr lang="en-US" sz="2600" dirty="0" smtClean="0"/>
              <a:t>Training, Technical Assistance &amp; Resources</a:t>
            </a:r>
          </a:p>
          <a:p>
            <a:pPr lvl="2" eaLnBrk="1" hangingPunct="1">
              <a:buFont typeface="Wingdings" pitchFamily="2" charset="2"/>
              <a:buChar char="§"/>
            </a:pPr>
            <a:r>
              <a:rPr lang="en-US" sz="2600" dirty="0" smtClean="0"/>
              <a:t>Preferred Method of Delivery</a:t>
            </a:r>
          </a:p>
          <a:p>
            <a:pPr lvl="2" eaLnBrk="1" hangingPunct="1">
              <a:buFont typeface="Wingdings" pitchFamily="2" charset="2"/>
              <a:buChar char="§"/>
            </a:pPr>
            <a:r>
              <a:rPr lang="en-US" sz="2600" dirty="0" smtClean="0"/>
              <a:t>Seek to Address Challenges</a:t>
            </a:r>
          </a:p>
          <a:p>
            <a:pPr lvl="1" eaLnBrk="1" hangingPunct="1">
              <a:buFont typeface="Wingdings" pitchFamily="2" charset="2"/>
              <a:buChar char="Ø"/>
            </a:pPr>
            <a:r>
              <a:rPr lang="en-US" sz="2600" dirty="0" smtClean="0"/>
              <a:t>District Mentoring Network</a:t>
            </a:r>
          </a:p>
        </p:txBody>
      </p:sp>
      <p:sp>
        <p:nvSpPr>
          <p:cNvPr id="4" name="Slide Number Placeholder 3"/>
          <p:cNvSpPr>
            <a:spLocks noGrp="1"/>
          </p:cNvSpPr>
          <p:nvPr>
            <p:ph type="sldNum" sz="quarter" idx="11"/>
          </p:nvPr>
        </p:nvSpPr>
        <p:spPr/>
        <p:txBody>
          <a:bodyPr/>
          <a:lstStyle/>
          <a:p>
            <a:pPr>
              <a:defRPr/>
            </a:pPr>
            <a:fld id="{AAFA70F8-9FA6-4E0D-8C0C-D5213F9EEDB5}"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p:cNvSpPr>
            <a:spLocks noGrp="1"/>
          </p:cNvSpPr>
          <p:nvPr>
            <p:ph type="title"/>
          </p:nvPr>
        </p:nvSpPr>
        <p:spPr>
          <a:xfrm>
            <a:off x="2819400" y="1143000"/>
            <a:ext cx="5867400" cy="1219200"/>
          </a:xfrm>
        </p:spPr>
        <p:txBody>
          <a:bodyPr/>
          <a:lstStyle/>
          <a:p>
            <a:pPr eaLnBrk="1" hangingPunct="1"/>
            <a:r>
              <a:rPr lang="en-US" sz="4000" b="1" dirty="0" smtClean="0"/>
              <a:t>Interagency Collaboration</a:t>
            </a:r>
          </a:p>
        </p:txBody>
      </p:sp>
      <p:sp>
        <p:nvSpPr>
          <p:cNvPr id="12291" name="Rectangle 1027"/>
          <p:cNvSpPr>
            <a:spLocks noGrp="1"/>
          </p:cNvSpPr>
          <p:nvPr>
            <p:ph type="body" idx="1"/>
          </p:nvPr>
        </p:nvSpPr>
        <p:spPr>
          <a:xfrm>
            <a:off x="2590800" y="2438400"/>
            <a:ext cx="6096000" cy="4038600"/>
          </a:xfrm>
        </p:spPr>
        <p:txBody>
          <a:bodyPr/>
          <a:lstStyle/>
          <a:p>
            <a:pPr eaLnBrk="1" hangingPunct="1">
              <a:buFont typeface="Wingdings" pitchFamily="2" charset="2"/>
              <a:buChar char="Ø"/>
            </a:pPr>
            <a:r>
              <a:rPr lang="en-US" sz="2400" dirty="0" smtClean="0"/>
              <a:t>Provide Support to State Secondary Transition Interagency Committee (SSTIC): input from stakeholders</a:t>
            </a:r>
          </a:p>
          <a:p>
            <a:pPr eaLnBrk="1" hangingPunct="1">
              <a:buFont typeface="Wingdings" pitchFamily="2" charset="2"/>
              <a:buChar char="Ø"/>
            </a:pPr>
            <a:r>
              <a:rPr lang="en-US" sz="2400" dirty="0" smtClean="0"/>
              <a:t>Collaborate in Related State Activities</a:t>
            </a:r>
            <a:endParaRPr lang="en-US" dirty="0" smtClean="0"/>
          </a:p>
          <a:p>
            <a:pPr lvl="1" eaLnBrk="1" hangingPunct="1">
              <a:buFont typeface="Wingdings" pitchFamily="2" charset="2"/>
              <a:buChar char="§"/>
            </a:pPr>
            <a:r>
              <a:rPr lang="en-US" sz="2000" dirty="0" smtClean="0"/>
              <a:t>Health Care Transition Task Force</a:t>
            </a:r>
          </a:p>
          <a:p>
            <a:pPr lvl="1" eaLnBrk="1" hangingPunct="1">
              <a:buFont typeface="Wingdings" pitchFamily="2" charset="2"/>
              <a:buChar char="§"/>
            </a:pPr>
            <a:r>
              <a:rPr lang="en-US" sz="2000" dirty="0" smtClean="0"/>
              <a:t>Traumatic Brain Injury/Spinal Cord Injury Transition Committee</a:t>
            </a:r>
          </a:p>
          <a:p>
            <a:pPr lvl="1" eaLnBrk="1" hangingPunct="1">
              <a:buFont typeface="Wingdings" pitchFamily="2" charset="2"/>
              <a:buChar char="§"/>
            </a:pPr>
            <a:r>
              <a:rPr lang="en-US" sz="2000" dirty="0" smtClean="0"/>
              <a:t>Florida Developmental Disabilities Council, Inc.</a:t>
            </a:r>
          </a:p>
          <a:p>
            <a:pPr lvl="1" eaLnBrk="1" hangingPunct="1">
              <a:buFont typeface="Wingdings" pitchFamily="2" charset="2"/>
              <a:buChar char="§"/>
            </a:pPr>
            <a:r>
              <a:rPr lang="en-US" sz="2000" dirty="0" smtClean="0"/>
              <a:t>Governor’s Commission on Disabilities</a:t>
            </a:r>
            <a:endParaRPr lang="en-US" dirty="0" smtClean="0"/>
          </a:p>
          <a:p>
            <a:pPr eaLnBrk="1" hangingPunct="1">
              <a:buFont typeface="Wingdings" pitchFamily="2" charset="2"/>
              <a:buChar char="Ø"/>
            </a:pPr>
            <a:r>
              <a:rPr lang="en-US" sz="2400" dirty="0" smtClean="0"/>
              <a:t>Support District Level Interagency Councils</a:t>
            </a:r>
          </a:p>
        </p:txBody>
      </p:sp>
      <p:sp>
        <p:nvSpPr>
          <p:cNvPr id="4" name="Slide Number Placeholder 3"/>
          <p:cNvSpPr>
            <a:spLocks noGrp="1"/>
          </p:cNvSpPr>
          <p:nvPr>
            <p:ph type="sldNum" sz="quarter" idx="11"/>
          </p:nvPr>
        </p:nvSpPr>
        <p:spPr/>
        <p:txBody>
          <a:bodyPr/>
          <a:lstStyle/>
          <a:p>
            <a:pPr>
              <a:defRPr/>
            </a:pPr>
            <a:fld id="{AAFA70F8-9FA6-4E0D-8C0C-D5213F9EEDB5}"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971800" y="1219200"/>
            <a:ext cx="5410200" cy="914400"/>
          </a:xfrm>
        </p:spPr>
        <p:txBody>
          <a:bodyPr/>
          <a:lstStyle/>
          <a:p>
            <a:r>
              <a:rPr lang="en-US" sz="4000" b="1" dirty="0" smtClean="0"/>
              <a:t>Interagency Partners</a:t>
            </a:r>
          </a:p>
        </p:txBody>
      </p:sp>
      <p:sp>
        <p:nvSpPr>
          <p:cNvPr id="11267" name="Content Placeholder 2"/>
          <p:cNvSpPr>
            <a:spLocks noGrp="1"/>
          </p:cNvSpPr>
          <p:nvPr>
            <p:ph idx="1"/>
          </p:nvPr>
        </p:nvSpPr>
        <p:spPr>
          <a:xfrm>
            <a:off x="2667000" y="1905000"/>
            <a:ext cx="6248400" cy="4572000"/>
          </a:xfrm>
        </p:spPr>
        <p:txBody>
          <a:bodyPr/>
          <a:lstStyle/>
          <a:p>
            <a:pPr algn="ctr" eaLnBrk="1" hangingPunct="1">
              <a:buFont typeface="Arial" charset="0"/>
              <a:buNone/>
            </a:pPr>
            <a:endParaRPr lang="en-US" sz="1200" b="1" dirty="0" smtClean="0"/>
          </a:p>
          <a:p>
            <a:pPr>
              <a:buFont typeface="Wingdings" pitchFamily="2" charset="2"/>
              <a:buChar char="Ø"/>
            </a:pPr>
            <a:r>
              <a:rPr lang="en-US" sz="2400" dirty="0" smtClean="0"/>
              <a:t>Florida Developmental Disabilities Council </a:t>
            </a:r>
          </a:p>
          <a:p>
            <a:pPr>
              <a:buFont typeface="Wingdings" pitchFamily="2" charset="2"/>
              <a:buChar char="Ø"/>
            </a:pPr>
            <a:r>
              <a:rPr lang="en-US" sz="2400" dirty="0" smtClean="0"/>
              <a:t>Family Network on Disabilities (FND)</a:t>
            </a:r>
          </a:p>
          <a:p>
            <a:pPr>
              <a:buFont typeface="Wingdings" pitchFamily="2" charset="2"/>
              <a:buChar char="Ø"/>
            </a:pPr>
            <a:r>
              <a:rPr lang="en-US" sz="2400" dirty="0" smtClean="0"/>
              <a:t>Florida Diagnostic and Learning Resources System (FDLRS)</a:t>
            </a:r>
          </a:p>
          <a:p>
            <a:pPr>
              <a:buFont typeface="Wingdings" pitchFamily="2" charset="2"/>
              <a:buChar char="Ø"/>
            </a:pPr>
            <a:r>
              <a:rPr lang="en-US" sz="2400" dirty="0" smtClean="0"/>
              <a:t>Vocational Rehabilitation (VR)</a:t>
            </a:r>
          </a:p>
          <a:p>
            <a:pPr>
              <a:buFont typeface="Wingdings" pitchFamily="2" charset="2"/>
              <a:buChar char="Ø"/>
            </a:pPr>
            <a:r>
              <a:rPr lang="en-US" sz="2400" dirty="0" smtClean="0"/>
              <a:t>Multiagency Network for Students with Emotional/Behavior Disorders (SEDNET)</a:t>
            </a:r>
          </a:p>
          <a:p>
            <a:pPr>
              <a:buFont typeface="Wingdings" pitchFamily="2" charset="2"/>
              <a:buChar char="Ø"/>
            </a:pPr>
            <a:r>
              <a:rPr lang="en-US" sz="2400" dirty="0" smtClean="0"/>
              <a:t>Florida Inclusion Network (FIN)</a:t>
            </a:r>
          </a:p>
          <a:p>
            <a:pPr>
              <a:buFont typeface="Wingdings" pitchFamily="2" charset="2"/>
              <a:buChar char="Ø"/>
            </a:pPr>
            <a:r>
              <a:rPr lang="en-US" sz="2400" dirty="0" smtClean="0"/>
              <a:t>Florida Consortium on Postsecondary Education and Intellectual Disabilities</a:t>
            </a:r>
          </a:p>
          <a:p>
            <a:pPr>
              <a:buFont typeface="Arial" charset="0"/>
              <a:buNone/>
            </a:pPr>
            <a:endParaRPr lang="en-US" sz="2800" dirty="0" smtClean="0"/>
          </a:p>
          <a:p>
            <a:pPr eaLnBrk="1" hangingPunct="1"/>
            <a:endParaRPr lang="en-US" dirty="0" smtClean="0"/>
          </a:p>
        </p:txBody>
      </p:sp>
      <p:sp>
        <p:nvSpPr>
          <p:cNvPr id="4" name="Slide Number Placeholder 3"/>
          <p:cNvSpPr>
            <a:spLocks noGrp="1"/>
          </p:cNvSpPr>
          <p:nvPr>
            <p:ph type="sldNum" sz="quarter" idx="11"/>
          </p:nvPr>
        </p:nvSpPr>
        <p:spPr/>
        <p:txBody>
          <a:bodyPr/>
          <a:lstStyle/>
          <a:p>
            <a:pPr>
              <a:defRPr/>
            </a:pPr>
            <a:fld id="{AAFA70F8-9FA6-4E0D-8C0C-D5213F9EEDB5}"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p:cNvSpPr>
          <p:nvPr>
            <p:ph type="title"/>
          </p:nvPr>
        </p:nvSpPr>
        <p:spPr>
          <a:xfrm>
            <a:off x="2667000" y="1066800"/>
            <a:ext cx="6248400" cy="1600200"/>
          </a:xfrm>
        </p:spPr>
        <p:txBody>
          <a:bodyPr/>
          <a:lstStyle/>
          <a:p>
            <a:pPr eaLnBrk="1" hangingPunct="1"/>
            <a:r>
              <a:rPr lang="en-US" sz="4000" b="1" dirty="0" smtClean="0"/>
              <a:t>Transition Legislation</a:t>
            </a:r>
            <a:br>
              <a:rPr lang="en-US" sz="4000" b="1" dirty="0" smtClean="0"/>
            </a:br>
            <a:r>
              <a:rPr lang="en-US" sz="4000" b="1" dirty="0" smtClean="0"/>
              <a:t>&amp; Policy</a:t>
            </a:r>
          </a:p>
        </p:txBody>
      </p:sp>
      <p:sp>
        <p:nvSpPr>
          <p:cNvPr id="13315" name="Rectangle 1027"/>
          <p:cNvSpPr>
            <a:spLocks noGrp="1"/>
          </p:cNvSpPr>
          <p:nvPr>
            <p:ph type="body" idx="1"/>
          </p:nvPr>
        </p:nvSpPr>
        <p:spPr>
          <a:xfrm>
            <a:off x="2667000" y="2590800"/>
            <a:ext cx="6019800" cy="3886200"/>
          </a:xfrm>
        </p:spPr>
        <p:txBody>
          <a:bodyPr/>
          <a:lstStyle/>
          <a:p>
            <a:pPr lvl="1" eaLnBrk="1" hangingPunct="1">
              <a:buFont typeface="Wingdings" pitchFamily="2" charset="2"/>
              <a:buChar char="Ø"/>
            </a:pPr>
            <a:r>
              <a:rPr lang="en-US" dirty="0" smtClean="0"/>
              <a:t>Timely information when educators need it and can access it</a:t>
            </a:r>
          </a:p>
          <a:p>
            <a:pPr lvl="1" eaLnBrk="1" hangingPunct="1">
              <a:buFont typeface="Wingdings" pitchFamily="2" charset="2"/>
              <a:buChar char="Ø"/>
            </a:pPr>
            <a:r>
              <a:rPr lang="en-US" dirty="0" smtClean="0"/>
              <a:t>SPP/Transition Indicators guidance on website</a:t>
            </a:r>
          </a:p>
          <a:p>
            <a:pPr lvl="1" eaLnBrk="1" hangingPunct="1">
              <a:buFont typeface="Wingdings" pitchFamily="2" charset="2"/>
              <a:buChar char="Ø"/>
            </a:pPr>
            <a:r>
              <a:rPr lang="en-US" dirty="0" smtClean="0"/>
              <a:t>Florida SB 4 page on website</a:t>
            </a:r>
          </a:p>
          <a:p>
            <a:pPr lvl="1" eaLnBrk="1" hangingPunct="1">
              <a:buFont typeface="Wingdings" pitchFamily="2" charset="2"/>
              <a:buChar char="Ø"/>
            </a:pPr>
            <a:r>
              <a:rPr lang="en-US" dirty="0" smtClean="0"/>
              <a:t>“Transition Wheel”</a:t>
            </a:r>
          </a:p>
          <a:p>
            <a:pPr lvl="1" eaLnBrk="1" hangingPunct="1"/>
            <a:endParaRPr lang="en-US" dirty="0" smtClean="0"/>
          </a:p>
          <a:p>
            <a:pPr lvl="1" eaLnBrk="1" hangingPunct="1">
              <a:buFont typeface="Arial" charset="0"/>
              <a:buNone/>
            </a:pPr>
            <a:endParaRPr lang="en-US" dirty="0" smtClean="0"/>
          </a:p>
        </p:txBody>
      </p:sp>
      <p:pic>
        <p:nvPicPr>
          <p:cNvPr id="13316" name="Picture 8" descr="Spinning Wheel Illusion - Picture"/>
          <p:cNvPicPr>
            <a:picLocks noChangeAspect="1" noChangeArrowheads="1"/>
          </p:cNvPicPr>
          <p:nvPr/>
        </p:nvPicPr>
        <p:blipFill>
          <a:blip r:embed="rId3" cstate="print"/>
          <a:srcRect/>
          <a:stretch>
            <a:fillRect/>
          </a:stretch>
        </p:blipFill>
        <p:spPr bwMode="auto">
          <a:xfrm>
            <a:off x="6865030" y="5105400"/>
            <a:ext cx="1465638" cy="1322601"/>
          </a:xfrm>
          <a:prstGeom prst="rect">
            <a:avLst/>
          </a:prstGeom>
          <a:noFill/>
          <a:ln w="9525">
            <a:noFill/>
            <a:miter lim="800000"/>
            <a:headEnd/>
            <a:tailEnd/>
          </a:ln>
        </p:spPr>
      </p:pic>
      <p:sp>
        <p:nvSpPr>
          <p:cNvPr id="5" name="Slide Number Placeholder 4"/>
          <p:cNvSpPr>
            <a:spLocks noGrp="1"/>
          </p:cNvSpPr>
          <p:nvPr>
            <p:ph type="sldNum" sz="quarter" idx="11"/>
          </p:nvPr>
        </p:nvSpPr>
        <p:spPr>
          <a:xfrm>
            <a:off x="6781800" y="6350000"/>
            <a:ext cx="2133600" cy="365125"/>
          </a:xfrm>
        </p:spPr>
        <p:txBody>
          <a:bodyPr/>
          <a:lstStyle/>
          <a:p>
            <a:pPr>
              <a:defRPr/>
            </a:pPr>
            <a:fld id="{AAFA70F8-9FA6-4E0D-8C0C-D5213F9EEDB5}"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1063</TotalTime>
  <Words>984</Words>
  <Application>Microsoft Office PowerPoint</Application>
  <PresentationFormat>On-screen Show (4:3)</PresentationFormat>
  <Paragraphs>139</Paragraphs>
  <Slides>16</Slides>
  <Notes>11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Doing More with Less: Using Technology to Support Transition Services </vt:lpstr>
      <vt:lpstr>PowerPoint Presentation</vt:lpstr>
      <vt:lpstr>Objectives</vt:lpstr>
      <vt:lpstr>Project 10 Mission</vt:lpstr>
      <vt:lpstr>Four Major Initiatives</vt:lpstr>
      <vt:lpstr>Capacity Building</vt:lpstr>
      <vt:lpstr>Interagency Collaboration</vt:lpstr>
      <vt:lpstr>Interagency Partners</vt:lpstr>
      <vt:lpstr>Transition Legislation &amp; Policy</vt:lpstr>
      <vt:lpstr>Student Development &amp; Outcomes</vt:lpstr>
      <vt:lpstr>PowerPoint Presentation</vt:lpstr>
      <vt:lpstr>Regional Perspective</vt:lpstr>
      <vt:lpstr>Regional Perspective, continued</vt:lpstr>
      <vt:lpstr>Statewide Perspective</vt:lpstr>
      <vt:lpstr>PowerPoint Presentation</vt:lpstr>
      <vt:lpstr>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Mark</dc:creator>
  <cp:lastModifiedBy>Mary P</cp:lastModifiedBy>
  <cp:revision>63</cp:revision>
  <dcterms:created xsi:type="dcterms:W3CDTF">2009-08-31T17:19:01Z</dcterms:created>
  <dcterms:modified xsi:type="dcterms:W3CDTF">2011-10-17T18:55:41Z</dcterms:modified>
</cp:coreProperties>
</file>