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4"/>
  </p:handoutMasterIdLst>
  <p:sldIdLst>
    <p:sldId id="256" r:id="rId2"/>
    <p:sldId id="291" r:id="rId3"/>
    <p:sldId id="277" r:id="rId4"/>
    <p:sldId id="272" r:id="rId5"/>
    <p:sldId id="273" r:id="rId6"/>
    <p:sldId id="269" r:id="rId7"/>
    <p:sldId id="270" r:id="rId8"/>
    <p:sldId id="271" r:id="rId9"/>
    <p:sldId id="276" r:id="rId10"/>
    <p:sldId id="284" r:id="rId11"/>
    <p:sldId id="278" r:id="rId12"/>
    <p:sldId id="292" r:id="rId13"/>
    <p:sldId id="275" r:id="rId14"/>
    <p:sldId id="279" r:id="rId15"/>
    <p:sldId id="286" r:id="rId16"/>
    <p:sldId id="293" r:id="rId17"/>
    <p:sldId id="280" r:id="rId18"/>
    <p:sldId id="289" r:id="rId19"/>
    <p:sldId id="294" r:id="rId20"/>
    <p:sldId id="274" r:id="rId21"/>
    <p:sldId id="290" r:id="rId22"/>
    <p:sldId id="287" r:id="rId23"/>
    <p:sldId id="281" r:id="rId24"/>
    <p:sldId id="288" r:id="rId25"/>
    <p:sldId id="283" r:id="rId26"/>
    <p:sldId id="285" r:id="rId27"/>
    <p:sldId id="257" r:id="rId28"/>
    <p:sldId id="266" r:id="rId29"/>
    <p:sldId id="268" r:id="rId30"/>
    <p:sldId id="282" r:id="rId31"/>
    <p:sldId id="267" r:id="rId32"/>
    <p:sldId id="26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1" d="100"/>
          <a:sy n="61" d="100"/>
        </p:scale>
        <p:origin x="-2418" y="-10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7441C8C-58FD-4CC3-ABB0-68897547CCBE}" type="datetimeFigureOut">
              <a:rPr lang="en-US" smtClean="0"/>
              <a:pPr/>
              <a:t>1/23/2012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E76172-9BDB-41F0-B6C6-4543D94A590F}" type="slidenum">
              <a:rPr lang="en-US" smtClean="0"/>
              <a:pPr/>
              <a:t>‹#›</a:t>
            </a:fld>
            <a:endParaRPr lang="en-US" dirty="0"/>
          </a:p>
        </p:txBody>
      </p:sp>
    </p:spTree>
    <p:extLst>
      <p:ext uri="{BB962C8B-B14F-4D97-AF65-F5344CB8AC3E}">
        <p14:creationId xmlns:p14="http://schemas.microsoft.com/office/powerpoint/2010/main" val="37454207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9A725C1-3339-40C6-A345-2DD072A3FAE8}" type="datetimeFigureOut">
              <a:rPr lang="en-US" smtClean="0"/>
              <a:pPr/>
              <a:t>1/23/2012</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BCB36EA-C56D-4513-9208-9208C245717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ABCB36EA-C56D-4513-9208-9208C245717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ABCB36EA-C56D-4513-9208-9208C245717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ABCB36EA-C56D-4513-9208-9208C2457177}"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ABCB36EA-C56D-4513-9208-9208C2457177}"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ABCB36EA-C56D-4513-9208-9208C2457177}"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ABCB36EA-C56D-4513-9208-9208C2457177}"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ABCB36EA-C56D-4513-9208-9208C2457177}"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9A725C1-3339-40C6-A345-2DD072A3FAE8}" type="datetimeFigureOut">
              <a:rPr lang="en-US" smtClean="0"/>
              <a:pPr/>
              <a:t>1/23/2012</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ABCB36EA-C56D-4513-9208-9208C245717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9A725C1-3339-40C6-A345-2DD072A3FAE8}" type="datetimeFigureOut">
              <a:rPr lang="en-US" smtClean="0"/>
              <a:pPr/>
              <a:t>1/23/2012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ABCB36EA-C56D-4513-9208-9208C2457177}"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9A725C1-3339-40C6-A345-2DD072A3FAE8}" type="datetimeFigureOut">
              <a:rPr lang="en-US" smtClean="0"/>
              <a:pPr/>
              <a:t>1/23/2012</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BCB36EA-C56D-4513-9208-9208C2457177}"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9A725C1-3339-40C6-A345-2DD072A3FAE8}" type="datetimeFigureOut">
              <a:rPr lang="en-US" smtClean="0"/>
              <a:pPr/>
              <a:t>1/23/2012</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BCB36EA-C56D-4513-9208-9208C245717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mailto:Jane.silveria@fldoe.or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0" y="1143000"/>
            <a:ext cx="7620000" cy="3429000"/>
          </a:xfrm>
          <a:prstGeom prst="rect">
            <a:avLst/>
          </a:prstGeom>
          <a:noFill/>
        </p:spPr>
        <p:txBody>
          <a:bodyPr wrap="square" lIns="91440" tIns="45720" rIns="91440" bIns="45720">
            <a:spAutoFit/>
          </a:bodyPr>
          <a:lstStyle/>
          <a:p>
            <a:pPr algn="ctr"/>
            <a:r>
              <a:rPr lang="en-US" sz="5400" b="1" cap="none" spc="0" dirty="0" smtClean="0">
                <a:ln w="18000">
                  <a:solidFill>
                    <a:schemeClr val="accent2">
                      <a:satMod val="140000"/>
                    </a:schemeClr>
                  </a:solidFill>
                  <a:prstDash val="solid"/>
                  <a:miter lim="800000"/>
                </a:ln>
                <a:solidFill>
                  <a:schemeClr val="bg2">
                    <a:lumMod val="50000"/>
                  </a:schemeClr>
                </a:solidFill>
                <a:effectLst>
                  <a:outerShdw blurRad="25500" dist="23000" dir="7020000" algn="tl">
                    <a:srgbClr val="000000">
                      <a:alpha val="50000"/>
                    </a:srgbClr>
                  </a:outerShdw>
                </a:effectLst>
              </a:rPr>
              <a:t>Postsecondary Career Education Options for Students with Disabilities</a:t>
            </a:r>
            <a:endParaRPr lang="en-US" sz="5400" b="1" cap="none" spc="0" dirty="0">
              <a:ln w="18000">
                <a:solidFill>
                  <a:schemeClr val="accent2">
                    <a:satMod val="140000"/>
                  </a:schemeClr>
                </a:solidFill>
                <a:prstDash val="solid"/>
                <a:miter lim="800000"/>
              </a:ln>
              <a:solidFill>
                <a:schemeClr val="bg2">
                  <a:lumMod val="50000"/>
                </a:schemeClr>
              </a:solidFill>
              <a:effectLst>
                <a:outerShdw blurRad="25500" dist="23000" dir="7020000" algn="tl">
                  <a:srgbClr val="000000">
                    <a:alpha val="5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990600"/>
            <a:ext cx="7086600" cy="4401205"/>
          </a:xfrm>
          <a:prstGeom prst="rect">
            <a:avLst/>
          </a:prstGeom>
          <a:noFill/>
        </p:spPr>
        <p:txBody>
          <a:bodyPr wrap="square" rtlCol="0">
            <a:spAutoFit/>
          </a:bodyPr>
          <a:lstStyle/>
          <a:p>
            <a:r>
              <a:rPr lang="en-US" sz="2800" dirty="0" smtClean="0"/>
              <a:t>Students with disabilities who have IEPs are eligible for accommodations and modifications in their education programs. Students with Section 504 plans are eligible for accommodations, only. </a:t>
            </a:r>
          </a:p>
          <a:p>
            <a:endParaRPr lang="en-US" sz="2800" dirty="0" smtClean="0"/>
          </a:p>
          <a:p>
            <a:r>
              <a:rPr lang="en-US" sz="2800" dirty="0" smtClean="0"/>
              <a:t>In K–12 programs, a team of professionals, family members, and the student develop an IEP or a 504 plan. </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90600"/>
            <a:ext cx="7848600" cy="5139869"/>
          </a:xfrm>
          <a:prstGeom prst="rect">
            <a:avLst/>
          </a:prstGeom>
          <a:noFill/>
        </p:spPr>
        <p:txBody>
          <a:bodyPr wrap="square" rtlCol="0">
            <a:spAutoFit/>
          </a:bodyPr>
          <a:lstStyle/>
          <a:p>
            <a:r>
              <a:rPr lang="en-US" sz="2800" dirty="0" smtClean="0"/>
              <a:t>Accommodations involve a wide range of techniques and support systems that help individuals with disabilities work around their limitations that result from a disability. </a:t>
            </a:r>
          </a:p>
          <a:p>
            <a:endParaRPr lang="en-US" sz="2800" dirty="0" smtClean="0"/>
          </a:p>
          <a:p>
            <a:r>
              <a:rPr lang="en-US" sz="2800" dirty="0" smtClean="0"/>
              <a:t>Accommodations remove barriers so that individuals with disabilities have the opportunity to participate fully in career education and adult general education programs. </a:t>
            </a:r>
          </a:p>
          <a:p>
            <a:endParaRPr lang="en-US" sz="20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685800"/>
            <a:ext cx="7848600" cy="4678204"/>
          </a:xfrm>
          <a:prstGeom prst="rect">
            <a:avLst/>
          </a:prstGeom>
          <a:noFill/>
        </p:spPr>
        <p:txBody>
          <a:bodyPr wrap="square" rtlCol="0">
            <a:spAutoFit/>
          </a:bodyPr>
          <a:lstStyle/>
          <a:p>
            <a:r>
              <a:rPr lang="en-US" sz="2800" dirty="0" smtClean="0"/>
              <a:t>Accommodations provide individuals with disabilities with access to educational and training programs and opportunities for successful employment. </a:t>
            </a:r>
          </a:p>
          <a:p>
            <a:endParaRPr lang="en-US" sz="2800" dirty="0" smtClean="0"/>
          </a:p>
          <a:p>
            <a:endParaRPr lang="en-US" sz="2800" dirty="0" smtClean="0"/>
          </a:p>
          <a:p>
            <a:endParaRPr lang="en-US" sz="2800" dirty="0" smtClean="0"/>
          </a:p>
          <a:p>
            <a:r>
              <a:rPr lang="en-US" sz="2800" dirty="0" smtClean="0"/>
              <a:t>REMEMBER!!   Expectations and performance standards are </a:t>
            </a:r>
            <a:r>
              <a:rPr lang="en-US" sz="2800" b="1" dirty="0" smtClean="0"/>
              <a:t>not</a:t>
            </a:r>
            <a:r>
              <a:rPr lang="en-US" sz="2800" dirty="0" smtClean="0"/>
              <a:t> lowered when accommodations are provided.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153400" cy="5632311"/>
          </a:xfrm>
          <a:prstGeom prst="rect">
            <a:avLst/>
          </a:prstGeom>
          <a:noFill/>
        </p:spPr>
        <p:txBody>
          <a:bodyPr wrap="square" rtlCol="0">
            <a:spAutoFit/>
          </a:bodyPr>
          <a:lstStyle/>
          <a:p>
            <a:endParaRPr lang="en-US" sz="2400" dirty="0" smtClean="0"/>
          </a:p>
          <a:p>
            <a:r>
              <a:rPr lang="en-US" sz="2400" dirty="0" smtClean="0"/>
              <a:t>Accommodations are permitted for assessments used in CTE programs:</a:t>
            </a:r>
          </a:p>
          <a:p>
            <a:endParaRPr lang="en-US" sz="2400" dirty="0" smtClean="0"/>
          </a:p>
          <a:p>
            <a:r>
              <a:rPr lang="en-US" sz="2400" dirty="0" smtClean="0"/>
              <a:t> </a:t>
            </a:r>
          </a:p>
          <a:p>
            <a:pPr lvl="1">
              <a:buFont typeface="Arial" pitchFamily="34" charset="0"/>
              <a:buChar char="•"/>
            </a:pPr>
            <a:r>
              <a:rPr lang="en-US" sz="2400" dirty="0" smtClean="0"/>
              <a:t>Extended time on the test</a:t>
            </a:r>
          </a:p>
          <a:p>
            <a:pPr lvl="1">
              <a:buFont typeface="Arial" pitchFamily="34" charset="0"/>
              <a:buChar char="•"/>
            </a:pPr>
            <a:r>
              <a:rPr lang="en-US" sz="2400" dirty="0" smtClean="0"/>
              <a:t>Braille, audio or large print versions of the TABE (revised format)</a:t>
            </a:r>
          </a:p>
          <a:p>
            <a:pPr lvl="1">
              <a:buFont typeface="Arial" pitchFamily="34" charset="0"/>
              <a:buChar char="•"/>
            </a:pPr>
            <a:r>
              <a:rPr lang="en-US" sz="2400" dirty="0" smtClean="0"/>
              <a:t>Flexible responding</a:t>
            </a:r>
          </a:p>
          <a:p>
            <a:pPr lvl="1">
              <a:buFont typeface="Arial" pitchFamily="34" charset="0"/>
              <a:buChar char="•"/>
            </a:pPr>
            <a:r>
              <a:rPr lang="en-US" sz="2400" dirty="0" smtClean="0"/>
              <a:t>Flexible setting</a:t>
            </a:r>
          </a:p>
          <a:p>
            <a:pPr lvl="1">
              <a:buFont typeface="Arial" pitchFamily="34" charset="0"/>
              <a:buChar char="•"/>
            </a:pPr>
            <a:r>
              <a:rPr lang="en-US" sz="2400" dirty="0" smtClean="0"/>
              <a:t>Flexible scheduling</a:t>
            </a:r>
          </a:p>
          <a:p>
            <a:pPr lvl="1">
              <a:buFont typeface="Arial" pitchFamily="34" charset="0"/>
              <a:buChar char="•"/>
            </a:pPr>
            <a:r>
              <a:rPr lang="en-US" sz="2400" dirty="0" smtClean="0"/>
              <a:t>Use of mechanical aids</a:t>
            </a:r>
          </a:p>
          <a:p>
            <a:pPr>
              <a:buFont typeface="Arial" pitchFamily="34" charset="0"/>
              <a:buChar char="•"/>
            </a:pPr>
            <a:endParaRPr lang="en-US" dirty="0" smtClean="0"/>
          </a:p>
          <a:p>
            <a:pPr>
              <a:buFont typeface="Arial" pitchFamily="34" charset="0"/>
              <a:buChar char="•"/>
            </a:pPr>
            <a:endParaRPr lang="en-US" dirty="0" smtClean="0"/>
          </a:p>
          <a:p>
            <a:pPr>
              <a:buFont typeface="Arial" pitchFamily="34" charset="0"/>
              <a:buChar char="•"/>
            </a:pP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1" y="762000"/>
            <a:ext cx="7696200" cy="5816977"/>
          </a:xfrm>
          <a:prstGeom prst="rect">
            <a:avLst/>
          </a:prstGeom>
          <a:noFill/>
        </p:spPr>
        <p:txBody>
          <a:bodyPr wrap="square" rtlCol="0">
            <a:spAutoFit/>
          </a:bodyPr>
          <a:lstStyle/>
          <a:p>
            <a:pPr algn="ctr"/>
            <a:r>
              <a:rPr lang="en-US" sz="2400" b="1" dirty="0" smtClean="0"/>
              <a:t>Modifications are not the same as accommodations.</a:t>
            </a:r>
          </a:p>
          <a:p>
            <a:endParaRPr lang="en-US" sz="2400" dirty="0" smtClean="0"/>
          </a:p>
          <a:p>
            <a:r>
              <a:rPr lang="en-US" sz="2400" dirty="0" smtClean="0"/>
              <a:t>Modifications involve changes to program outcomes that relate to the specific content, level of skill, or number of skills required by the program. </a:t>
            </a:r>
          </a:p>
          <a:p>
            <a:endParaRPr lang="en-US" sz="2400" dirty="0" smtClean="0"/>
          </a:p>
          <a:p>
            <a:r>
              <a:rPr lang="en-US" sz="2400" dirty="0" smtClean="0"/>
              <a:t>Modifications to basic courses shall not include modifications to the curriculum frameworks or student performance standards.” However, if a student is working toward a special diploma, modified academic courses are acceptable  (Rule 6A-1.09961, F.A.C. ) </a:t>
            </a:r>
          </a:p>
          <a:p>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04800"/>
            <a:ext cx="8305800" cy="5386090"/>
          </a:xfrm>
          <a:prstGeom prst="rect">
            <a:avLst/>
          </a:prstGeom>
          <a:noFill/>
        </p:spPr>
        <p:txBody>
          <a:bodyPr wrap="square" rtlCol="0">
            <a:spAutoFit/>
          </a:bodyPr>
          <a:lstStyle/>
          <a:p>
            <a:r>
              <a:rPr lang="en-US" sz="3200" dirty="0" smtClean="0"/>
              <a:t>Modifications to the expectations or outcomes of the curriculum may be necessary for a student with a disability. </a:t>
            </a:r>
          </a:p>
          <a:p>
            <a:endParaRPr lang="en-US" sz="3200" dirty="0" smtClean="0"/>
          </a:p>
          <a:p>
            <a:endParaRPr lang="en-US" sz="3200" dirty="0" smtClean="0"/>
          </a:p>
          <a:p>
            <a:r>
              <a:rPr lang="en-US" sz="3200" dirty="0" smtClean="0"/>
              <a:t>Modifications may include modified program or course requirements, concepts or skills significantly below the targeted grade level, or alternate curriculum goals. </a:t>
            </a:r>
          </a:p>
          <a:p>
            <a:endParaRPr lang="en-US" sz="24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81000"/>
            <a:ext cx="7772400" cy="5016758"/>
          </a:xfrm>
          <a:prstGeom prst="rect">
            <a:avLst/>
          </a:prstGeom>
          <a:noFill/>
        </p:spPr>
        <p:txBody>
          <a:bodyPr wrap="square" rtlCol="0">
            <a:spAutoFit/>
          </a:bodyPr>
          <a:lstStyle/>
          <a:p>
            <a:r>
              <a:rPr lang="en-US" sz="3200" dirty="0" smtClean="0"/>
              <a:t>Modifications to curriculum outcomes should be considered only after all appropriate accommodations have been tried.</a:t>
            </a:r>
          </a:p>
          <a:p>
            <a:endParaRPr lang="en-US" sz="3200" dirty="0" smtClean="0"/>
          </a:p>
          <a:p>
            <a:endParaRPr lang="en-US" sz="3200" dirty="0" smtClean="0"/>
          </a:p>
          <a:p>
            <a:r>
              <a:rPr lang="en-US" sz="3200" dirty="0" smtClean="0"/>
              <a:t>In K–12 programs, only students with disabilities who have IEPs may be allowed to have modified program outcomes.</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686800" cy="6370975"/>
          </a:xfrm>
          <a:prstGeom prst="rect">
            <a:avLst/>
          </a:prstGeom>
          <a:noFill/>
        </p:spPr>
        <p:txBody>
          <a:bodyPr wrap="square" rtlCol="0">
            <a:spAutoFit/>
          </a:bodyPr>
          <a:lstStyle/>
          <a:p>
            <a:pPr algn="ctr"/>
            <a:r>
              <a:rPr lang="en-US" sz="2400" b="1" dirty="0" smtClean="0"/>
              <a:t>Modified Occupational Completion Points (MOCPs)</a:t>
            </a:r>
          </a:p>
          <a:p>
            <a:endParaRPr lang="en-US" sz="2400" dirty="0" smtClean="0"/>
          </a:p>
          <a:p>
            <a:endParaRPr lang="en-US" sz="2400" dirty="0" smtClean="0"/>
          </a:p>
          <a:p>
            <a:pPr>
              <a:buFont typeface="Arial" pitchFamily="34" charset="0"/>
              <a:buChar char="•"/>
            </a:pPr>
            <a:r>
              <a:rPr lang="en-US" sz="2400" dirty="0" smtClean="0"/>
              <a:t>Career education courses are different at the high school level. </a:t>
            </a:r>
          </a:p>
          <a:p>
            <a:endParaRPr lang="en-US" sz="2400" dirty="0" smtClean="0"/>
          </a:p>
          <a:p>
            <a:pPr>
              <a:buFont typeface="Arial" pitchFamily="34" charset="0"/>
              <a:buChar char="•"/>
            </a:pPr>
            <a:r>
              <a:rPr lang="en-US" sz="2400" dirty="0" smtClean="0"/>
              <a:t>Rule 6A- 6.0312(1), F.A.C., authorizes the use of modifications for career education (vocational) programs (MOCPs). </a:t>
            </a:r>
          </a:p>
          <a:p>
            <a:endParaRPr lang="en-US" sz="2400" dirty="0" smtClean="0"/>
          </a:p>
          <a:p>
            <a:pPr>
              <a:buFont typeface="Arial" pitchFamily="34" charset="0"/>
              <a:buChar char="•"/>
            </a:pPr>
            <a:r>
              <a:rPr lang="en-US" sz="2400" dirty="0" smtClean="0"/>
              <a:t>Districts have the option of developing MOCPs.</a:t>
            </a:r>
          </a:p>
          <a:p>
            <a:endParaRPr lang="en-US" sz="2400" dirty="0" smtClean="0"/>
          </a:p>
          <a:p>
            <a:endParaRPr lang="en-US" sz="2400" dirty="0" smtClean="0"/>
          </a:p>
          <a:p>
            <a:endParaRPr lang="en-US" sz="2400" dirty="0" smtClean="0"/>
          </a:p>
          <a:p>
            <a:r>
              <a:rPr lang="en-US" sz="2400" dirty="0" smtClean="0"/>
              <a:t> </a:t>
            </a:r>
          </a:p>
          <a:p>
            <a:endParaRPr lang="en-US" sz="2400" dirty="0" smtClean="0"/>
          </a:p>
          <a:p>
            <a:endParaRPr lang="en-US" sz="24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153400" cy="7940635"/>
          </a:xfrm>
          <a:prstGeom prst="rect">
            <a:avLst/>
          </a:prstGeom>
          <a:noFill/>
        </p:spPr>
        <p:txBody>
          <a:bodyPr wrap="square" rtlCol="0">
            <a:spAutoFit/>
          </a:bodyPr>
          <a:lstStyle/>
          <a:p>
            <a:pPr algn="ctr"/>
            <a:r>
              <a:rPr lang="en-US" sz="2000" b="1" dirty="0" smtClean="0"/>
              <a:t>MOCPs (continued)</a:t>
            </a:r>
          </a:p>
          <a:p>
            <a:endParaRPr lang="en-US" dirty="0" smtClean="0"/>
          </a:p>
          <a:p>
            <a:pPr>
              <a:buFont typeface="Arial" pitchFamily="34" charset="0"/>
              <a:buChar char="•"/>
            </a:pPr>
            <a:r>
              <a:rPr lang="en-US" sz="2400" dirty="0" smtClean="0"/>
              <a:t>Secondary students with disabilities pursuing a standard or special diploma are eligible for MOCPs, which must be determined on an individual basis through the IEP in support of the student’s postsecondary goals. </a:t>
            </a:r>
          </a:p>
          <a:p>
            <a:endParaRPr lang="en-US" sz="2400" dirty="0" smtClean="0"/>
          </a:p>
          <a:p>
            <a:pPr>
              <a:buFont typeface="Arial" pitchFamily="34" charset="0"/>
              <a:buChar char="•"/>
            </a:pPr>
            <a:r>
              <a:rPr lang="en-US" sz="2400" dirty="0" smtClean="0"/>
              <a:t>The intended outcomes and student performance standards for the student must be specified on an individual basis and maintained in the student’s file. </a:t>
            </a:r>
          </a:p>
          <a:p>
            <a:endParaRPr lang="en-US" sz="2400" dirty="0" smtClean="0"/>
          </a:p>
          <a:p>
            <a:pPr>
              <a:buFont typeface="Arial" pitchFamily="34" charset="0"/>
              <a:buChar char="•"/>
            </a:pPr>
            <a:r>
              <a:rPr lang="en-US" sz="2400" dirty="0" smtClean="0"/>
              <a:t>Apply only to high school students with disabilities who are seeking a standard or special diploma.</a:t>
            </a:r>
          </a:p>
          <a:p>
            <a:endParaRPr lang="en-US" sz="2000" dirty="0" smtClean="0"/>
          </a:p>
          <a:p>
            <a:endParaRPr lang="en-US" sz="2000"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534400" cy="5940088"/>
          </a:xfrm>
          <a:prstGeom prst="rect">
            <a:avLst/>
          </a:prstGeom>
          <a:noFill/>
        </p:spPr>
        <p:txBody>
          <a:bodyPr wrap="square" rtlCol="0">
            <a:spAutoFit/>
          </a:bodyPr>
          <a:lstStyle/>
          <a:p>
            <a:pPr algn="ctr"/>
            <a:r>
              <a:rPr lang="en-US" sz="2400" b="1" dirty="0" smtClean="0"/>
              <a:t>MOCPs (continued)</a:t>
            </a:r>
          </a:p>
          <a:p>
            <a:endParaRPr lang="en-US" dirty="0" smtClean="0"/>
          </a:p>
          <a:p>
            <a:endParaRPr lang="en-US" dirty="0" smtClean="0"/>
          </a:p>
          <a:p>
            <a:pPr>
              <a:buFont typeface="Arial" pitchFamily="34" charset="0"/>
              <a:buChar char="•"/>
            </a:pPr>
            <a:r>
              <a:rPr lang="en-US" sz="2800" dirty="0" smtClean="0"/>
              <a:t>MOCPs provide an opportunity to match the interests, abilities, and special needs of the student to a job in the community. </a:t>
            </a:r>
          </a:p>
          <a:p>
            <a:endParaRPr lang="en-US" sz="2800" dirty="0" smtClean="0"/>
          </a:p>
          <a:p>
            <a:pPr>
              <a:buFont typeface="Arial" pitchFamily="34" charset="0"/>
              <a:buChar char="•"/>
            </a:pPr>
            <a:r>
              <a:rPr lang="en-US" sz="2800" dirty="0" smtClean="0"/>
              <a:t>MOCPs may enable the student to participate in a regular career education course rather than in a specialized course. </a:t>
            </a:r>
          </a:p>
          <a:p>
            <a:endParaRPr lang="en-US" sz="2800" dirty="0" smtClean="0"/>
          </a:p>
          <a:p>
            <a:pPr>
              <a:buFont typeface="Arial" pitchFamily="34" charset="0"/>
              <a:buChar char="•"/>
            </a:pPr>
            <a:r>
              <a:rPr lang="en-US" sz="2800" dirty="0" smtClean="0"/>
              <a:t>Students with disabilities may be reported as a “completer” of an OCP or MOCP. </a:t>
            </a:r>
          </a:p>
          <a:p>
            <a:endParaRPr lang="en-US" sz="2200"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685800"/>
            <a:ext cx="7924800" cy="4893647"/>
          </a:xfrm>
          <a:prstGeom prst="rect">
            <a:avLst/>
          </a:prstGeom>
          <a:noFill/>
        </p:spPr>
        <p:txBody>
          <a:bodyPr wrap="square" rtlCol="0">
            <a:spAutoFit/>
          </a:bodyPr>
          <a:lstStyle/>
          <a:p>
            <a:r>
              <a:rPr lang="en-US" sz="2400" dirty="0" smtClean="0"/>
              <a:t>Definition of disabilities specified by the Florida Education Equity Act is consistent with the ADA and Section 504: </a:t>
            </a:r>
          </a:p>
          <a:p>
            <a:r>
              <a:rPr lang="en-US" sz="2400" dirty="0" smtClean="0"/>
              <a:t>	 Any person who has a physical or mental impairment which substantially limits one or more major life activities; has a record of such an impairment; or is regarded as having such an impairment.</a:t>
            </a:r>
          </a:p>
          <a:p>
            <a:endParaRPr lang="en-US" sz="2400" dirty="0" smtClean="0"/>
          </a:p>
          <a:p>
            <a:r>
              <a:rPr lang="en-US" sz="2400" dirty="0" smtClean="0"/>
              <a:t>Some students may not meet the eligibility criteria under IDEA but are qualified as having a disability under Section 504 and ADA.   IDEA is only for K-12 students.</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52400"/>
            <a:ext cx="8382000" cy="5447645"/>
          </a:xfrm>
          <a:prstGeom prst="rect">
            <a:avLst/>
          </a:prstGeom>
          <a:noFill/>
        </p:spPr>
        <p:txBody>
          <a:bodyPr wrap="square" rtlCol="0">
            <a:spAutoFit/>
          </a:bodyPr>
          <a:lstStyle/>
          <a:p>
            <a:pPr algn="ctr"/>
            <a:endParaRPr lang="en-US" dirty="0" smtClean="0"/>
          </a:p>
          <a:p>
            <a:pPr algn="ctr"/>
            <a:r>
              <a:rPr lang="en-US" sz="2400" b="1" dirty="0" smtClean="0"/>
              <a:t>MOCPs (continued)</a:t>
            </a:r>
          </a:p>
          <a:p>
            <a:endParaRPr lang="en-US" dirty="0" smtClean="0"/>
          </a:p>
          <a:p>
            <a:endParaRPr lang="en-US" dirty="0" smtClean="0"/>
          </a:p>
          <a:p>
            <a:pPr>
              <a:buFont typeface="Arial" pitchFamily="34" charset="0"/>
              <a:buChar char="•"/>
            </a:pPr>
            <a:r>
              <a:rPr lang="en-US" dirty="0" smtClean="0"/>
              <a:t>Deciding whether to modify the outcomes of a student’s career education job preparatory program must be based on a review of the student’s strengths, experiences, and needs. It’s important to review vocational evaluation information including academic levels, student progress in prevocational experiences, exploratory courses, practical arts courses, and work experiences. </a:t>
            </a:r>
          </a:p>
          <a:p>
            <a:endParaRPr lang="en-US" dirty="0" smtClean="0"/>
          </a:p>
          <a:p>
            <a:pPr>
              <a:buFont typeface="Arial" pitchFamily="34" charset="0"/>
              <a:buChar char="•"/>
            </a:pPr>
            <a:r>
              <a:rPr lang="en-US" dirty="0" smtClean="0"/>
              <a:t>When considering modifications, it is important to evaluate the long-range impact of changing expectations. Students with disabilities who are not challenged to reach the same level of achievement as their nondisabled peers may not be able to earn a standard diploma in high school or a career certificate or degree from a postsecondary institution. Modifications may also limit the types of careers and occupations in which students can find work.</a:t>
            </a:r>
          </a:p>
          <a:p>
            <a:endParaRPr lang="en-U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533400"/>
            <a:ext cx="7391400" cy="6370975"/>
          </a:xfrm>
          <a:prstGeom prst="rect">
            <a:avLst/>
          </a:prstGeom>
          <a:noFill/>
        </p:spPr>
        <p:txBody>
          <a:bodyPr wrap="square" rtlCol="0">
            <a:spAutoFit/>
          </a:bodyPr>
          <a:lstStyle/>
          <a:p>
            <a:pPr algn="ctr"/>
            <a:r>
              <a:rPr lang="en-US" sz="2400" b="1" dirty="0" smtClean="0"/>
              <a:t>MOCPs (continued)</a:t>
            </a:r>
          </a:p>
          <a:p>
            <a:endParaRPr lang="en-US" dirty="0" smtClean="0"/>
          </a:p>
          <a:p>
            <a:pPr>
              <a:buFont typeface="Arial" pitchFamily="34" charset="0"/>
              <a:buChar char="•"/>
            </a:pPr>
            <a:r>
              <a:rPr lang="en-US" sz="2400" dirty="0" smtClean="0"/>
              <a:t>The district determines the type of certificate that is issued to students with disabilities who complete MOCPs. </a:t>
            </a:r>
          </a:p>
          <a:p>
            <a:endParaRPr lang="en-US" sz="2400" dirty="0" smtClean="0"/>
          </a:p>
          <a:p>
            <a:pPr>
              <a:buFont typeface="Arial" pitchFamily="34" charset="0"/>
              <a:buChar char="•"/>
            </a:pPr>
            <a:r>
              <a:rPr lang="en-US" sz="2400" dirty="0" smtClean="0"/>
              <a:t>May not be used in programs requiring licensure or certification </a:t>
            </a:r>
          </a:p>
          <a:p>
            <a:endParaRPr lang="en-US" sz="2400" dirty="0" smtClean="0"/>
          </a:p>
          <a:p>
            <a:pPr>
              <a:buFont typeface="Arial" pitchFamily="34" charset="0"/>
              <a:buChar char="•"/>
            </a:pPr>
            <a:r>
              <a:rPr lang="en-US" sz="2400" dirty="0" smtClean="0"/>
              <a:t>Remember that accommodations at the postsecondary level are not always the same as those at the K-12 level.</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09600"/>
            <a:ext cx="7696200" cy="4832092"/>
          </a:xfrm>
          <a:prstGeom prst="rect">
            <a:avLst/>
          </a:prstGeom>
          <a:noFill/>
        </p:spPr>
        <p:txBody>
          <a:bodyPr wrap="square" rtlCol="0">
            <a:spAutoFit/>
          </a:bodyPr>
          <a:lstStyle/>
          <a:p>
            <a:pPr algn="ctr"/>
            <a:r>
              <a:rPr lang="en-US" sz="2800" dirty="0" smtClean="0"/>
              <a:t>Postsecondary CTE</a:t>
            </a:r>
          </a:p>
          <a:p>
            <a:endParaRPr lang="en-US" sz="2000" dirty="0" smtClean="0"/>
          </a:p>
          <a:p>
            <a:endParaRPr lang="en-US" sz="2000" dirty="0" smtClean="0"/>
          </a:p>
          <a:p>
            <a:r>
              <a:rPr lang="en-US" sz="2400" dirty="0" smtClean="0"/>
              <a:t>In general, requirements in postsecondary programs can not be modified. </a:t>
            </a:r>
          </a:p>
          <a:p>
            <a:endParaRPr lang="en-US" sz="2400" dirty="0" smtClean="0"/>
          </a:p>
          <a:p>
            <a:r>
              <a:rPr lang="en-US" sz="2400" dirty="0" smtClean="0"/>
              <a:t>School districts and Florida’s colleges may vary up to ten percent of the intended outcomes for the curriculum frameworks for job preparatory programs, although this does not apply to frameworks for regulated programs requiring federal or state licensure or certification, such as nursing and cosmetology. </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1" y="685800"/>
            <a:ext cx="8229600" cy="3693319"/>
          </a:xfrm>
          <a:prstGeom prst="rect">
            <a:avLst/>
          </a:prstGeom>
          <a:noFill/>
        </p:spPr>
        <p:txBody>
          <a:bodyPr wrap="square" rtlCol="0">
            <a:spAutoFit/>
          </a:bodyPr>
          <a:lstStyle/>
          <a:p>
            <a:endParaRPr lang="en-US" sz="2400" dirty="0" smtClean="0"/>
          </a:p>
          <a:p>
            <a:r>
              <a:rPr lang="en-US" sz="2400" dirty="0" smtClean="0"/>
              <a:t>When students are enrolled in Career Education for Students with Disabilities, Supported Competitive Employment for adults with Disabilities, or Adult General Education for Adults with Disabilities, the particular outcomes and student performance standards that the student must master for an LCP or OCP must be identified throughout the student’s AIEP process. </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533400"/>
            <a:ext cx="7543800" cy="3108543"/>
          </a:xfrm>
          <a:prstGeom prst="rect">
            <a:avLst/>
          </a:prstGeom>
          <a:noFill/>
        </p:spPr>
        <p:txBody>
          <a:bodyPr wrap="square" rtlCol="0">
            <a:spAutoFit/>
          </a:bodyPr>
          <a:lstStyle/>
          <a:p>
            <a:r>
              <a:rPr lang="en-US" sz="2800" dirty="0" smtClean="0"/>
              <a:t>In specialized programs for adults with disabilities, student performance standards are selected on an individual basis for the customized program. The student’s individual needs are identified, and individualized goals and objectives are determined through the AIEP process. </a:t>
            </a:r>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1" y="762000"/>
            <a:ext cx="7924800" cy="4770537"/>
          </a:xfrm>
          <a:prstGeom prst="rect">
            <a:avLst/>
          </a:prstGeom>
          <a:noFill/>
        </p:spPr>
        <p:txBody>
          <a:bodyPr wrap="square" rtlCol="0">
            <a:spAutoFit/>
          </a:bodyPr>
          <a:lstStyle/>
          <a:p>
            <a:r>
              <a:rPr lang="en-US" sz="2800" dirty="0" smtClean="0"/>
              <a:t>The criteria used to determine eligibility for aids and services for an individual with disabilities differs for students in K–12 and adult programs. </a:t>
            </a:r>
          </a:p>
          <a:p>
            <a:endParaRPr lang="en-US" sz="2800" dirty="0" smtClean="0"/>
          </a:p>
          <a:p>
            <a:r>
              <a:rPr lang="en-US" sz="2800" dirty="0" smtClean="0"/>
              <a:t>In postsecondary programs, students with a disability must self-identify, provide documentation of their disability, and request accommodations under Section 504 and ADA.</a:t>
            </a:r>
          </a:p>
          <a:p>
            <a:r>
              <a:rPr lang="en-US" sz="2400" dirty="0" smtClean="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610600" cy="5324535"/>
          </a:xfrm>
          <a:prstGeom prst="rect">
            <a:avLst/>
          </a:prstGeom>
          <a:noFill/>
        </p:spPr>
        <p:txBody>
          <a:bodyPr wrap="square" rtlCol="0">
            <a:spAutoFit/>
          </a:bodyPr>
          <a:lstStyle/>
          <a:p>
            <a:r>
              <a:rPr lang="en-US" sz="2000" dirty="0" smtClean="0"/>
              <a:t>If adults with disabilities meet the admissions standards of a postsecondary education program, they must be ensured equal </a:t>
            </a:r>
          </a:p>
          <a:p>
            <a:r>
              <a:rPr lang="en-US" sz="2000" dirty="0" smtClean="0"/>
              <a:t>opportunity for participation in the program, including program accessibility, </a:t>
            </a:r>
            <a:r>
              <a:rPr lang="en-US" sz="2000" b="1" dirty="0" smtClean="0"/>
              <a:t>use of </a:t>
            </a:r>
            <a:r>
              <a:rPr lang="en-US" sz="2000" dirty="0" smtClean="0"/>
              <a:t>auxiliary aids and services, and academic accommodations. </a:t>
            </a:r>
          </a:p>
          <a:p>
            <a:endParaRPr lang="en-US" sz="2000" dirty="0" smtClean="0"/>
          </a:p>
          <a:p>
            <a:r>
              <a:rPr lang="en-US" sz="2000" dirty="0" smtClean="0"/>
              <a:t>The educational institution may request additional documentation of the disabling condition, including diagnostic test results and professional prescriptions for auxiliary aids. </a:t>
            </a:r>
          </a:p>
          <a:p>
            <a:endParaRPr lang="en-US" sz="2000" dirty="0" smtClean="0"/>
          </a:p>
          <a:p>
            <a:r>
              <a:rPr lang="en-US" sz="2000" dirty="0" smtClean="0"/>
              <a:t>In addition, the institution may obtain its own professional determination of whether the requested aids or services are necessary. </a:t>
            </a:r>
          </a:p>
          <a:p>
            <a:endParaRPr lang="en-US" sz="2000" dirty="0" smtClean="0"/>
          </a:p>
          <a:p>
            <a:endParaRPr lang="en-US" sz="2000" dirty="0" smtClean="0"/>
          </a:p>
          <a:p>
            <a:r>
              <a:rPr lang="en-US" sz="2000" b="1" dirty="0" smtClean="0"/>
              <a:t>REMEMBER!!!   </a:t>
            </a:r>
            <a:r>
              <a:rPr lang="en-US" sz="2000" dirty="0" smtClean="0"/>
              <a:t>Adult students are not required to reveal their disability. </a:t>
            </a:r>
            <a:endParaRPr lang="en-US"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57200"/>
            <a:ext cx="7924800" cy="5509200"/>
          </a:xfrm>
          <a:prstGeom prst="rect">
            <a:avLst/>
          </a:prstGeom>
          <a:noFill/>
        </p:spPr>
        <p:txBody>
          <a:bodyPr wrap="square" rtlCol="0">
            <a:spAutoFit/>
          </a:bodyPr>
          <a:lstStyle/>
          <a:p>
            <a:pPr algn="ctr"/>
            <a:r>
              <a:rPr lang="en-US" sz="3600" dirty="0" smtClean="0"/>
              <a:t>TABE</a:t>
            </a:r>
          </a:p>
          <a:p>
            <a:pPr algn="ctr"/>
            <a:endParaRPr lang="en-US" sz="3600" dirty="0"/>
          </a:p>
          <a:p>
            <a:r>
              <a:rPr lang="en-US" sz="2800" dirty="0" smtClean="0"/>
              <a:t>All students that are enrolling in a Postsecondary Adult Vocational (PSAV) program of 450 hours or longer must take the TABE.  </a:t>
            </a:r>
          </a:p>
          <a:p>
            <a:endParaRPr lang="en-US" sz="2800" dirty="0" smtClean="0"/>
          </a:p>
          <a:p>
            <a:r>
              <a:rPr lang="en-US" sz="2800" dirty="0" smtClean="0"/>
              <a:t>The test is given at the beginning of the program so that remediation may be provided to assist the student in being successful in the Career and Technical Education (CTE) program</a:t>
            </a:r>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990600"/>
            <a:ext cx="7162800" cy="5139869"/>
          </a:xfrm>
          <a:prstGeom prst="rect">
            <a:avLst/>
          </a:prstGeom>
          <a:noFill/>
        </p:spPr>
        <p:txBody>
          <a:bodyPr wrap="square" rtlCol="0">
            <a:spAutoFit/>
          </a:bodyPr>
          <a:lstStyle/>
          <a:p>
            <a:pPr algn="ctr"/>
            <a:r>
              <a:rPr lang="en-US" sz="3200" b="1" dirty="0" smtClean="0"/>
              <a:t>TABE </a:t>
            </a:r>
          </a:p>
          <a:p>
            <a:pPr algn="ctr"/>
            <a:r>
              <a:rPr lang="en-US" sz="3200" b="1" dirty="0" smtClean="0"/>
              <a:t>Exemptions</a:t>
            </a:r>
          </a:p>
          <a:p>
            <a:pPr algn="ctr"/>
            <a:endParaRPr lang="en-US" sz="3200" b="1" dirty="0"/>
          </a:p>
          <a:p>
            <a:pPr>
              <a:buFont typeface="Arial" charset="0"/>
              <a:buChar char="•"/>
            </a:pPr>
            <a:r>
              <a:rPr lang="en-US" sz="3200" b="1" dirty="0" smtClean="0"/>
              <a:t> A.A.S. degree or higher</a:t>
            </a:r>
          </a:p>
          <a:p>
            <a:pPr>
              <a:buFont typeface="Arial" charset="0"/>
              <a:buChar char="•"/>
            </a:pPr>
            <a:r>
              <a:rPr lang="en-US" sz="3200" b="1" dirty="0" smtClean="0"/>
              <a:t> Met cut scores on ACT or SAT</a:t>
            </a:r>
          </a:p>
          <a:p>
            <a:pPr>
              <a:buFont typeface="Arial" charset="0"/>
              <a:buChar char="•"/>
            </a:pPr>
            <a:r>
              <a:rPr lang="en-US" sz="3200" b="1" dirty="0" smtClean="0"/>
              <a:t> May be exempt from all or part of the test based on disability</a:t>
            </a:r>
          </a:p>
          <a:p>
            <a:endParaRPr lang="en-US" sz="3200" b="1" dirty="0"/>
          </a:p>
          <a:p>
            <a:pPr>
              <a:buFont typeface="Arial" charset="0"/>
              <a:buChar char="•"/>
            </a:pPr>
            <a:r>
              <a:rPr lang="en-US" sz="2000" b="1" dirty="0" smtClean="0"/>
              <a:t>http://info.fldoe.org/docushare/dsweb/Get/Document-4155/basic-skill-tap-att1.pdf</a:t>
            </a:r>
          </a:p>
          <a:p>
            <a:pPr>
              <a:buFont typeface="Arial" charset="0"/>
              <a:buChar char="•"/>
            </a:pPr>
            <a:endParaRPr lang="en-US" sz="32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8305801" cy="5816977"/>
          </a:xfrm>
          <a:prstGeom prst="rect">
            <a:avLst/>
          </a:prstGeom>
          <a:noFill/>
        </p:spPr>
        <p:txBody>
          <a:bodyPr wrap="square" rtlCol="0">
            <a:spAutoFit/>
          </a:bodyPr>
          <a:lstStyle/>
          <a:p>
            <a:pPr algn="ctr"/>
            <a:r>
              <a:rPr lang="en-US" sz="2400" b="1" dirty="0" smtClean="0"/>
              <a:t>TABE</a:t>
            </a:r>
          </a:p>
          <a:p>
            <a:endParaRPr lang="en-US" dirty="0" smtClean="0"/>
          </a:p>
          <a:p>
            <a:r>
              <a:rPr lang="en-US" sz="2400" dirty="0" smtClean="0"/>
              <a:t>Students with disabilities may be exempt from all or part of the TABE, depending on the disability.  The exemption is a district policy and may differ with each district.</a:t>
            </a:r>
          </a:p>
          <a:p>
            <a:endParaRPr lang="en-US" sz="2400" dirty="0" smtClean="0"/>
          </a:p>
          <a:p>
            <a:r>
              <a:rPr lang="en-US" sz="2400" dirty="0" smtClean="0"/>
              <a:t>The common procedure is:</a:t>
            </a:r>
          </a:p>
          <a:p>
            <a:pPr lvl="1">
              <a:buFont typeface="Arial" pitchFamily="34" charset="0"/>
              <a:buChar char="•"/>
            </a:pPr>
            <a:r>
              <a:rPr lang="en-US" sz="2400" dirty="0" smtClean="0"/>
              <a:t>The student is tested within 6 weeks of admission</a:t>
            </a:r>
          </a:p>
          <a:p>
            <a:pPr lvl="1">
              <a:buFont typeface="Arial" charset="0"/>
              <a:buChar char="•"/>
            </a:pPr>
            <a:r>
              <a:rPr lang="en-US" sz="2400" dirty="0" smtClean="0"/>
              <a:t>The student is provided with remediation</a:t>
            </a:r>
          </a:p>
          <a:p>
            <a:pPr lvl="1">
              <a:buFont typeface="Arial" charset="0"/>
              <a:buChar char="•"/>
            </a:pPr>
            <a:r>
              <a:rPr lang="en-US" sz="2400" dirty="0" smtClean="0"/>
              <a:t>The student is post-tested</a:t>
            </a:r>
          </a:p>
          <a:p>
            <a:pPr lvl="1">
              <a:buFont typeface="Arial" charset="0"/>
              <a:buChar char="•"/>
            </a:pPr>
            <a:r>
              <a:rPr lang="en-US" sz="2400" dirty="0" smtClean="0"/>
              <a:t>If the student successfully meets all the requirements of their CTE program, the TABE requirement is waived and the student is counted as a completer from the program.</a:t>
            </a:r>
          </a:p>
          <a:p>
            <a:pPr>
              <a:buFont typeface="Arial" charset="0"/>
              <a:buChar char="•"/>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762000"/>
            <a:ext cx="7848600" cy="4401205"/>
          </a:xfrm>
          <a:prstGeom prst="rect">
            <a:avLst/>
          </a:prstGeom>
          <a:noFill/>
        </p:spPr>
        <p:txBody>
          <a:bodyPr wrap="square" rtlCol="0">
            <a:spAutoFit/>
          </a:bodyPr>
          <a:lstStyle/>
          <a:p>
            <a:r>
              <a:rPr lang="en-US" sz="2800" dirty="0" smtClean="0"/>
              <a:t>Secondary students with disabilities may enroll in:</a:t>
            </a:r>
          </a:p>
          <a:p>
            <a:pPr lvl="1">
              <a:buFont typeface="Arial" pitchFamily="34" charset="0"/>
              <a:buChar char="•"/>
            </a:pPr>
            <a:endParaRPr lang="en-US" sz="2800" dirty="0" smtClean="0"/>
          </a:p>
          <a:p>
            <a:pPr lvl="1">
              <a:buFont typeface="Arial" pitchFamily="34" charset="0"/>
              <a:buChar char="•"/>
            </a:pPr>
            <a:r>
              <a:rPr lang="en-US" sz="2800" dirty="0" smtClean="0"/>
              <a:t> regular career education programs</a:t>
            </a:r>
          </a:p>
          <a:p>
            <a:pPr lvl="1">
              <a:buFont typeface="Arial" pitchFamily="34" charset="0"/>
              <a:buChar char="•"/>
            </a:pPr>
            <a:endParaRPr lang="en-US" sz="2800" dirty="0" smtClean="0"/>
          </a:p>
          <a:p>
            <a:pPr lvl="1">
              <a:buFont typeface="Arial" pitchFamily="34" charset="0"/>
              <a:buChar char="•"/>
            </a:pPr>
            <a:r>
              <a:rPr lang="en-US" sz="2800" dirty="0" smtClean="0"/>
              <a:t>specialized career education courses for students with disabilities</a:t>
            </a:r>
          </a:p>
          <a:p>
            <a:pPr lvl="1"/>
            <a:endParaRPr lang="en-US" sz="2800" dirty="0" smtClean="0"/>
          </a:p>
          <a:p>
            <a:pPr lvl="1">
              <a:buFont typeface="Arial" pitchFamily="34" charset="0"/>
              <a:buChar char="•"/>
            </a:pPr>
            <a:r>
              <a:rPr lang="en-US" sz="2800" dirty="0" smtClean="0"/>
              <a:t>or exceptional student education (ESE)/career education courses. </a:t>
            </a:r>
            <a:endParaRPr lang="en-US"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838200"/>
            <a:ext cx="8077200" cy="4062651"/>
          </a:xfrm>
          <a:prstGeom prst="rect">
            <a:avLst/>
          </a:prstGeom>
          <a:noFill/>
        </p:spPr>
        <p:txBody>
          <a:bodyPr wrap="square" rtlCol="0">
            <a:spAutoFit/>
          </a:bodyPr>
          <a:lstStyle/>
          <a:p>
            <a:r>
              <a:rPr lang="en-US" sz="2400" dirty="0" smtClean="0"/>
              <a:t>Rule 6A-10.040, F.A.C., </a:t>
            </a:r>
            <a:r>
              <a:rPr lang="en-US" sz="2400" i="1" dirty="0" smtClean="0"/>
              <a:t>Basic Skill Requirements for Postsecondary Career Certificate Education, provides for appropriate accommodations and the use of alternative assessment instruments for students with disabilities. The Florida Educational Equity Act and Rule 6A-19.001, F.A.C., prohibit discrimination on the basis of race, national origin, sex, handicap, or marital status against a student or an employee in the state system of public education and support equal access to programs.</a:t>
            </a:r>
          </a:p>
          <a:p>
            <a:endParaRPr lang="en-US" i="1"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1" y="914400"/>
            <a:ext cx="7467600" cy="5355312"/>
          </a:xfrm>
          <a:prstGeom prst="rect">
            <a:avLst/>
          </a:prstGeom>
          <a:noFill/>
        </p:spPr>
        <p:txBody>
          <a:bodyPr wrap="square" rtlCol="0">
            <a:spAutoFit/>
          </a:bodyPr>
          <a:lstStyle/>
          <a:p>
            <a:r>
              <a:rPr lang="en-US" sz="2400" dirty="0" smtClean="0"/>
              <a:t>Memos:</a:t>
            </a:r>
          </a:p>
          <a:p>
            <a:endParaRPr lang="en-US" sz="2400" dirty="0" smtClean="0"/>
          </a:p>
          <a:p>
            <a:r>
              <a:rPr lang="en-US" sz="2400" dirty="0" smtClean="0"/>
              <a:t>October 31, 2011 – </a:t>
            </a:r>
            <a:r>
              <a:rPr lang="en-US" sz="2400" i="1" dirty="0" smtClean="0"/>
              <a:t>Accommodations and Modifications for Students with Disabilities: Career Education and Adult General Education Guide and Brochure </a:t>
            </a:r>
          </a:p>
          <a:p>
            <a:r>
              <a:rPr lang="en-US" sz="2400" i="1" dirty="0" smtClean="0"/>
              <a:t>http://www.fldoe.org/ese/pdf/311201_acmod-voc.pdf</a:t>
            </a:r>
          </a:p>
          <a:p>
            <a:endParaRPr lang="en-US" sz="2400" i="1" dirty="0" smtClean="0"/>
          </a:p>
          <a:p>
            <a:endParaRPr lang="en-US" sz="2400" i="1" dirty="0" smtClean="0"/>
          </a:p>
          <a:p>
            <a:r>
              <a:rPr lang="en-US" sz="2400" dirty="0" smtClean="0"/>
              <a:t>December 7, 2010: Loretta Costin, Basic Skills Examination</a:t>
            </a:r>
          </a:p>
          <a:p>
            <a:endParaRPr lang="en-US" i="1" dirty="0" smtClean="0"/>
          </a:p>
          <a:p>
            <a:endParaRPr lang="en-US" i="1" dirty="0" smtClean="0"/>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1219200"/>
            <a:ext cx="5862502" cy="3416320"/>
          </a:xfrm>
          <a:prstGeom prst="rect">
            <a:avLst/>
          </a:prstGeom>
          <a:noFill/>
        </p:spPr>
        <p:txBody>
          <a:bodyPr wrap="none" rtlCol="0">
            <a:spAutoFit/>
          </a:bodyPr>
          <a:lstStyle/>
          <a:p>
            <a:r>
              <a:rPr lang="en-US" dirty="0" smtClean="0"/>
              <a:t>Jane Silveria</a:t>
            </a:r>
          </a:p>
          <a:p>
            <a:r>
              <a:rPr lang="en-US" dirty="0" smtClean="0"/>
              <a:t>Florida Department of Education</a:t>
            </a:r>
          </a:p>
          <a:p>
            <a:r>
              <a:rPr lang="en-US" dirty="0" smtClean="0"/>
              <a:t>Division of Career and Adult Education </a:t>
            </a:r>
          </a:p>
          <a:p>
            <a:r>
              <a:rPr lang="en-US" dirty="0" smtClean="0"/>
              <a:t>Bureau of Standards, Benchmarks and Frameworks</a:t>
            </a:r>
          </a:p>
          <a:p>
            <a:r>
              <a:rPr lang="en-US" dirty="0" smtClean="0"/>
              <a:t>Career and Technical Education Programs</a:t>
            </a:r>
          </a:p>
          <a:p>
            <a:r>
              <a:rPr lang="en-US" dirty="0" smtClean="0"/>
              <a:t>325 West Gaines Street</a:t>
            </a:r>
          </a:p>
          <a:p>
            <a:r>
              <a:rPr lang="en-US" dirty="0" smtClean="0"/>
              <a:t>Room 714</a:t>
            </a:r>
          </a:p>
          <a:p>
            <a:r>
              <a:rPr lang="en-US" dirty="0" smtClean="0"/>
              <a:t>Tallahassee, FL 32399-0400</a:t>
            </a:r>
          </a:p>
          <a:p>
            <a:r>
              <a:rPr lang="en-US" dirty="0" smtClean="0"/>
              <a:t>850-245-9022</a:t>
            </a:r>
          </a:p>
          <a:p>
            <a:r>
              <a:rPr lang="en-US" dirty="0" smtClean="0"/>
              <a:t>850-945-9019 FAX</a:t>
            </a:r>
          </a:p>
          <a:p>
            <a:r>
              <a:rPr lang="en-US" dirty="0" smtClean="0">
                <a:hlinkClick r:id="rId2"/>
              </a:rPr>
              <a:t>Jane.silveria@fldoe.org</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1"/>
            <a:ext cx="8305800" cy="5632311"/>
          </a:xfrm>
          <a:prstGeom prst="rect">
            <a:avLst/>
          </a:prstGeom>
          <a:noFill/>
        </p:spPr>
        <p:txBody>
          <a:bodyPr wrap="square" rtlCol="0">
            <a:spAutoFit/>
          </a:bodyPr>
          <a:lstStyle/>
          <a:p>
            <a:pPr algn="ctr"/>
            <a:r>
              <a:rPr lang="en-US" sz="2400" dirty="0" smtClean="0"/>
              <a:t>Shared-enrollment</a:t>
            </a:r>
          </a:p>
          <a:p>
            <a:endParaRPr lang="en-US" sz="2400" dirty="0" smtClean="0"/>
          </a:p>
          <a:p>
            <a:r>
              <a:rPr lang="en-US" sz="2400" dirty="0" smtClean="0"/>
              <a:t>Many high schools do not offer all CTE programs that may be available at the local technical center.</a:t>
            </a:r>
          </a:p>
          <a:p>
            <a:endParaRPr lang="en-US" sz="2400" dirty="0" smtClean="0"/>
          </a:p>
          <a:p>
            <a:r>
              <a:rPr lang="en-US" sz="2400" dirty="0" smtClean="0"/>
              <a:t>A student may wish to go to the technical center and earn secondary credit for taking a CTE program.  This could be an option for a student who does not meet the dual enrollment criteria.</a:t>
            </a:r>
          </a:p>
          <a:p>
            <a:endParaRPr lang="en-US" sz="2400" dirty="0" smtClean="0"/>
          </a:p>
          <a:p>
            <a:r>
              <a:rPr lang="en-US" sz="2400" dirty="0" smtClean="0"/>
              <a:t>Course outcomes may be modified through the IEP process for secondary students with disabilities who are enrolled in a postsecondary program if the student is earning secondary (high school) credit for the program. (MOCPs) </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04800"/>
            <a:ext cx="8229600" cy="5693866"/>
          </a:xfrm>
          <a:prstGeom prst="rect">
            <a:avLst/>
          </a:prstGeom>
          <a:noFill/>
        </p:spPr>
        <p:txBody>
          <a:bodyPr wrap="square" rtlCol="0">
            <a:spAutoFit/>
          </a:bodyPr>
          <a:lstStyle/>
          <a:p>
            <a:pPr algn="ctr"/>
            <a:r>
              <a:rPr lang="en-US" sz="2800" dirty="0" smtClean="0"/>
              <a:t>Co-Enrollment</a:t>
            </a:r>
          </a:p>
          <a:p>
            <a:endParaRPr lang="en-US" sz="2800" dirty="0" smtClean="0"/>
          </a:p>
          <a:p>
            <a:r>
              <a:rPr lang="en-US" sz="2800" dirty="0" smtClean="0"/>
              <a:t>A high school student failed/couldn’t enroll in  a required high school course and needs to take the course in order to graduate.</a:t>
            </a:r>
          </a:p>
          <a:p>
            <a:endParaRPr lang="en-US" sz="2800" dirty="0" smtClean="0"/>
          </a:p>
          <a:p>
            <a:r>
              <a:rPr lang="en-US" sz="2800" dirty="0" smtClean="0"/>
              <a:t>The student may enroll at the adult high school and earn secondary credit to take back to their high school to be included on their transcript for graduation.</a:t>
            </a:r>
          </a:p>
          <a:p>
            <a:endParaRPr lang="en-US" sz="2800" dirty="0" smtClean="0"/>
          </a:p>
          <a:p>
            <a:r>
              <a:rPr lang="en-US" sz="2800" dirty="0" smtClean="0"/>
              <a:t>The legislature has eliminated co-enrollment after the 2011-2012 school year.</a:t>
            </a:r>
            <a:endParaRPr 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8534400" cy="8371523"/>
          </a:xfrm>
          <a:prstGeom prst="rect">
            <a:avLst/>
          </a:prstGeom>
          <a:noFill/>
        </p:spPr>
        <p:txBody>
          <a:bodyPr wrap="square" rtlCol="0">
            <a:spAutoFit/>
          </a:bodyPr>
          <a:lstStyle/>
          <a:p>
            <a:pPr algn="ctr"/>
            <a:r>
              <a:rPr lang="en-US" sz="2400" dirty="0" smtClean="0"/>
              <a:t>Dual Enrollment</a:t>
            </a:r>
          </a:p>
          <a:p>
            <a:endParaRPr lang="en-US" sz="2400" dirty="0" smtClean="0"/>
          </a:p>
          <a:p>
            <a:pPr>
              <a:buFont typeface="Arial" pitchFamily="34" charset="0"/>
              <a:buChar char="•"/>
            </a:pPr>
            <a:r>
              <a:rPr lang="en-US" sz="2400" dirty="0" smtClean="0"/>
              <a:t>A mechanism for high school students to earn college credit or to take CTE programs at the PSAV level. </a:t>
            </a:r>
          </a:p>
          <a:p>
            <a:pPr>
              <a:buFont typeface="Arial" pitchFamily="34" charset="0"/>
              <a:buChar char="•"/>
            </a:pPr>
            <a:endParaRPr lang="en-US" sz="2400" dirty="0" smtClean="0"/>
          </a:p>
          <a:p>
            <a:pPr>
              <a:buFont typeface="Arial" pitchFamily="34" charset="0"/>
              <a:buChar char="•"/>
            </a:pPr>
            <a:r>
              <a:rPr lang="en-US" sz="2400" dirty="0" smtClean="0"/>
              <a:t>Career early admission is a form of career dual enrollment through which eligible secondary students enroll full time in a career center or a Florida College System institution in courses that are creditable toward the high school diploma and the certificate or associate degree. </a:t>
            </a:r>
          </a:p>
          <a:p>
            <a:pPr>
              <a:buFont typeface="Arial" pitchFamily="34" charset="0"/>
              <a:buChar char="•"/>
            </a:pPr>
            <a:endParaRPr lang="en-US" sz="2400" dirty="0" smtClean="0"/>
          </a:p>
          <a:p>
            <a:pPr>
              <a:buFont typeface="Arial" pitchFamily="34" charset="0"/>
              <a:buChar char="•"/>
            </a:pPr>
            <a:r>
              <a:rPr lang="en-US" sz="2400" dirty="0" smtClean="0"/>
              <a:t>Career dual enrollment shall be provided as a curricular option for secondary students to pursue in order to earn a series of elective credits toward the high school diploma.</a:t>
            </a:r>
          </a:p>
          <a:p>
            <a:pPr>
              <a:buFont typeface="Arial" pitchFamily="34" charset="0"/>
              <a:buChar char="•"/>
            </a:pPr>
            <a:endParaRPr lang="en-US" sz="2000" dirty="0" smtClean="0"/>
          </a:p>
          <a:p>
            <a:endParaRPr lang="en-US" sz="2000" dirty="0" smtClean="0"/>
          </a:p>
          <a:p>
            <a:pPr>
              <a:buFont typeface="Arial" pitchFamily="34" charset="0"/>
              <a:buChar char="•"/>
            </a:pPr>
            <a:endParaRPr lang="en-US" sz="2000" dirty="0" smtClean="0"/>
          </a:p>
          <a:p>
            <a:endParaRPr lang="en-US" sz="2000" dirty="0" smtClean="0"/>
          </a:p>
          <a:p>
            <a:endParaRPr lang="en-US" sz="2000" dirty="0" smtClean="0"/>
          </a:p>
          <a:p>
            <a:endParaRPr lang="en-US" dirty="0" smtClean="0"/>
          </a:p>
          <a:p>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534400" cy="7386638"/>
          </a:xfrm>
          <a:prstGeom prst="rect">
            <a:avLst/>
          </a:prstGeom>
          <a:noFill/>
        </p:spPr>
        <p:txBody>
          <a:bodyPr wrap="square" rtlCol="0">
            <a:spAutoFit/>
          </a:bodyPr>
          <a:lstStyle/>
          <a:p>
            <a:pPr algn="ctr"/>
            <a:r>
              <a:rPr lang="en-US" sz="2400" dirty="0" smtClean="0"/>
              <a:t>Dual Enrollment (continued)</a:t>
            </a:r>
          </a:p>
          <a:p>
            <a:endParaRPr lang="en-US" sz="2400" dirty="0" smtClean="0"/>
          </a:p>
          <a:p>
            <a:pPr>
              <a:buFont typeface="Arial" pitchFamily="34" charset="0"/>
              <a:buChar char="•"/>
            </a:pPr>
            <a:r>
              <a:rPr lang="en-US" sz="2400" dirty="0" smtClean="0"/>
              <a:t>There are minimum GPA requirements for dual enrollment. Enrollment in career certificate dual enrollment courses must include a 2.0 unweighted grade point average. </a:t>
            </a:r>
          </a:p>
          <a:p>
            <a:pPr>
              <a:buFont typeface="Arial" pitchFamily="34" charset="0"/>
              <a:buChar char="•"/>
            </a:pPr>
            <a:endParaRPr lang="en-US" sz="2400" dirty="0" smtClean="0"/>
          </a:p>
          <a:p>
            <a:pPr>
              <a:buFont typeface="Arial" pitchFamily="34" charset="0"/>
              <a:buChar char="•"/>
            </a:pPr>
            <a:r>
              <a:rPr lang="en-US" sz="2400" dirty="0" smtClean="0"/>
              <a:t>Exceptions to the required grade point averages may be granted if the educational entities agree and the terms of the agreement are contained within the dual enrollment interinstitutional articulation agreement. </a:t>
            </a:r>
          </a:p>
          <a:p>
            <a:pPr>
              <a:buFont typeface="Arial" pitchFamily="34" charset="0"/>
              <a:buChar char="•"/>
            </a:pPr>
            <a:endParaRPr lang="en-US" sz="2400" dirty="0" smtClean="0"/>
          </a:p>
          <a:p>
            <a:pPr>
              <a:buFont typeface="Arial" pitchFamily="34" charset="0"/>
              <a:buChar char="•"/>
            </a:pPr>
            <a:r>
              <a:rPr lang="en-US" sz="2400" dirty="0" smtClean="0"/>
              <a:t>Student qualifications must demonstrate readiness for career-level coursework if the student is to be enrolled in career courses.</a:t>
            </a:r>
          </a:p>
          <a:p>
            <a:pPr>
              <a:buFont typeface="Arial" pitchFamily="34" charset="0"/>
              <a:buChar char="•"/>
            </a:pPr>
            <a:endParaRPr lang="en-US" sz="2000" dirty="0" smtClean="0"/>
          </a:p>
          <a:p>
            <a:endParaRPr lang="en-US" sz="2000" dirty="0" smtClean="0"/>
          </a:p>
          <a:p>
            <a:endParaRPr lang="en-US" sz="2000" dirty="0" smtClean="0"/>
          </a:p>
          <a:p>
            <a:endParaRPr lang="en-US" dirty="0" smtClean="0"/>
          </a:p>
          <a:p>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534400" cy="6924973"/>
          </a:xfrm>
          <a:prstGeom prst="rect">
            <a:avLst/>
          </a:prstGeom>
          <a:noFill/>
        </p:spPr>
        <p:txBody>
          <a:bodyPr wrap="square" rtlCol="0">
            <a:spAutoFit/>
          </a:bodyPr>
          <a:lstStyle/>
          <a:p>
            <a:pPr algn="ctr"/>
            <a:r>
              <a:rPr lang="en-US" sz="2400" dirty="0" smtClean="0"/>
              <a:t>Dual Enrollment (continued)</a:t>
            </a:r>
          </a:p>
          <a:p>
            <a:endParaRPr lang="en-US" sz="2400" dirty="0" smtClean="0"/>
          </a:p>
          <a:p>
            <a:pPr>
              <a:buFont typeface="Arial" pitchFamily="34" charset="0"/>
              <a:buChar char="•"/>
            </a:pPr>
            <a:r>
              <a:rPr lang="en-US" sz="2400" dirty="0" smtClean="0"/>
              <a:t>Any student dual-enrolled is exempt from the payment of registration, tuition, and laboratory fees.</a:t>
            </a:r>
          </a:p>
          <a:p>
            <a:pPr>
              <a:buFont typeface="Arial" pitchFamily="34" charset="0"/>
              <a:buChar char="•"/>
            </a:pPr>
            <a:endParaRPr lang="en-US" sz="2400" dirty="0" smtClean="0"/>
          </a:p>
          <a:p>
            <a:pPr>
              <a:buFont typeface="Arial" pitchFamily="34" charset="0"/>
              <a:buChar char="•"/>
            </a:pPr>
            <a:r>
              <a:rPr lang="en-US" sz="2400" dirty="0" smtClean="0"/>
              <a:t>Students enrolled in postsecondary instruction that is not creditable toward the high school diploma shall not be classified as dual enrollments.</a:t>
            </a:r>
          </a:p>
          <a:p>
            <a:endParaRPr lang="en-US" sz="2400" dirty="0" smtClean="0"/>
          </a:p>
          <a:p>
            <a:pPr>
              <a:buFont typeface="Arial" pitchFamily="34" charset="0"/>
              <a:buChar char="•"/>
            </a:pPr>
            <a:r>
              <a:rPr lang="en-US" sz="2400" dirty="0" smtClean="0"/>
              <a:t>Vocational-preparatory instruction, college-preparatory instruction, and other forms of precollegiate instruction, as well as physical education courses that focus on the physical execution of a skill rather than the intellectual attributes of the activity, are ineligible for inclusion in the dual enrollment program. </a:t>
            </a:r>
          </a:p>
          <a:p>
            <a:endParaRPr lang="en-US" dirty="0" smtClean="0"/>
          </a:p>
          <a:p>
            <a:r>
              <a:rPr lang="en-US" sz="1200" dirty="0" smtClean="0"/>
              <a:t>s. 1007.271</a:t>
            </a:r>
          </a:p>
          <a:p>
            <a:endParaRPr lang="en-US" sz="1200" dirty="0" smtClean="0"/>
          </a:p>
          <a:p>
            <a:r>
              <a:rPr lang="en-US" sz="1200" dirty="0" smtClean="0"/>
              <a:t>http://www.flsenate.gov/Laws/Statutes/2011/1007.271</a:t>
            </a:r>
          </a:p>
          <a:p>
            <a:endParaRPr lang="en-US" sz="1200"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0"/>
            <a:ext cx="8382000" cy="4524315"/>
          </a:xfrm>
          <a:prstGeom prst="rect">
            <a:avLst/>
          </a:prstGeom>
          <a:noFill/>
        </p:spPr>
        <p:txBody>
          <a:bodyPr wrap="square" rtlCol="0">
            <a:spAutoFit/>
          </a:bodyPr>
          <a:lstStyle/>
          <a:p>
            <a:r>
              <a:rPr lang="en-US" sz="3600" dirty="0" smtClean="0"/>
              <a:t>Accommodations change the way the student is instructed or tested. </a:t>
            </a:r>
          </a:p>
          <a:p>
            <a:endParaRPr lang="en-US" sz="3600" dirty="0" smtClean="0"/>
          </a:p>
          <a:p>
            <a:endParaRPr lang="en-US" sz="3600" dirty="0" smtClean="0"/>
          </a:p>
          <a:p>
            <a:endParaRPr lang="en-US" sz="3600" dirty="0" smtClean="0"/>
          </a:p>
          <a:p>
            <a:r>
              <a:rPr lang="en-US" sz="3600" dirty="0" smtClean="0"/>
              <a:t>Modifications change the outcomes or what the student is expected to learn. </a:t>
            </a:r>
            <a:endParaRPr lang="en-US" sz="3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48339</TotalTime>
  <Words>1861</Words>
  <Application>Microsoft Office PowerPoint</Application>
  <PresentationFormat>On-screen Show (4:3)</PresentationFormat>
  <Paragraphs>220</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Florida Department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jane.silveria</dc:creator>
  <cp:lastModifiedBy>Mary P</cp:lastModifiedBy>
  <cp:revision>96</cp:revision>
  <dcterms:created xsi:type="dcterms:W3CDTF">2011-10-27T11:59:00Z</dcterms:created>
  <dcterms:modified xsi:type="dcterms:W3CDTF">2012-01-23T20:36:51Z</dcterms:modified>
</cp:coreProperties>
</file>